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61" r:id="rId4"/>
    <p:sldId id="262" r:id="rId5"/>
    <p:sldId id="260" r:id="rId6"/>
    <p:sldId id="263" r:id="rId7"/>
    <p:sldId id="264" r:id="rId8"/>
    <p:sldId id="266" r:id="rId9"/>
    <p:sldId id="265" r:id="rId10"/>
    <p:sldId id="267" r:id="rId11"/>
    <p:sldId id="268" r:id="rId12"/>
    <p:sldId id="269" r:id="rId13"/>
    <p:sldId id="270" r:id="rId14"/>
    <p:sldId id="271" r:id="rId15"/>
    <p:sldId id="272" r:id="rId16"/>
    <p:sldId id="273" r:id="rId17"/>
    <p:sldId id="274" r:id="rId18"/>
    <p:sldId id="275" r:id="rId19"/>
    <p:sldId id="285" r:id="rId20"/>
    <p:sldId id="277" r:id="rId21"/>
    <p:sldId id="278" r:id="rId22"/>
    <p:sldId id="286" r:id="rId23"/>
    <p:sldId id="279" r:id="rId24"/>
    <p:sldId id="280" r:id="rId25"/>
    <p:sldId id="281" r:id="rId26"/>
    <p:sldId id="282" r:id="rId27"/>
    <p:sldId id="283" r:id="rId28"/>
    <p:sldId id="288" r:id="rId29"/>
    <p:sldId id="290" r:id="rId30"/>
    <p:sldId id="292" r:id="rId31"/>
    <p:sldId id="291" r:id="rId32"/>
    <p:sldId id="293" r:id="rId33"/>
    <p:sldId id="289" r:id="rId34"/>
    <p:sldId id="284" r:id="rId35"/>
    <p:sldId id="258" r:id="rId36"/>
    <p:sldId id="294" r:id="rId3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4" d="100"/>
          <a:sy n="64" d="100"/>
        </p:scale>
        <p:origin x="1470"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6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10"/>
          </p:nvPr>
        </p:nvSpPr>
        <p:spPr/>
        <p:txBody>
          <a:bodyPr/>
          <a:lstStyle/>
          <a:p>
            <a:fld id="{7A847CFC-816F-41D0-AAC0-9BF4FEBC753E}" type="datetimeFigureOut">
              <a:rPr lang="es-ES" smtClean="0"/>
              <a:t>21/05/2017</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a:t>Haga clic para modificar el estilo de título del patrón</a:t>
            </a:r>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21/05/2017</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620689"/>
            <a:ext cx="7772400" cy="1152128"/>
          </a:xfrm>
        </p:spPr>
        <p:txBody>
          <a:bodyPr/>
          <a:lstStyle/>
          <a:p>
            <a:r>
              <a:rPr lang="es-CO" dirty="0">
                <a:latin typeface="Bodoni MT Black" panose="02070A03080606020203" pitchFamily="18" charset="0"/>
              </a:rPr>
              <a:t>UNIDOS PARA SERVIR</a:t>
            </a:r>
          </a:p>
        </p:txBody>
      </p:sp>
      <p:pic>
        <p:nvPicPr>
          <p:cNvPr id="4" name="Imagen 3"/>
          <p:cNvPicPr>
            <a:picLocks noChangeAspect="1"/>
          </p:cNvPicPr>
          <p:nvPr/>
        </p:nvPicPr>
        <p:blipFill>
          <a:blip r:embed="rId2"/>
          <a:stretch>
            <a:fillRect/>
          </a:stretch>
        </p:blipFill>
        <p:spPr>
          <a:xfrm>
            <a:off x="698411" y="1916832"/>
            <a:ext cx="7632848" cy="4320480"/>
          </a:xfrm>
          <a:prstGeom prst="rect">
            <a:avLst/>
          </a:prstGeom>
        </p:spPr>
      </p:pic>
      <p:sp>
        <p:nvSpPr>
          <p:cNvPr id="5" name="Bocadillo nube: nube 4"/>
          <p:cNvSpPr/>
          <p:nvPr/>
        </p:nvSpPr>
        <p:spPr>
          <a:xfrm>
            <a:off x="5796136" y="2636912"/>
            <a:ext cx="1296144" cy="2130375"/>
          </a:xfrm>
          <a:prstGeom prst="cloudCallout">
            <a:avLst>
              <a:gd name="adj1" fmla="val -1365123"/>
              <a:gd name="adj2" fmla="val 1111703"/>
            </a:avLst>
          </a:prstGeom>
          <a:scene3d>
            <a:camera prst="isometricOffAxis1Right"/>
            <a:lightRig rig="threePt" dir="t"/>
          </a:scene3d>
        </p:spPr>
        <p:style>
          <a:lnRef idx="2">
            <a:schemeClr val="dk1"/>
          </a:lnRef>
          <a:fillRef idx="1">
            <a:schemeClr val="lt1"/>
          </a:fillRef>
          <a:effectRef idx="0">
            <a:schemeClr val="dk1"/>
          </a:effectRef>
          <a:fontRef idx="minor">
            <a:schemeClr val="dk1"/>
          </a:fontRef>
        </p:style>
        <p:txBody>
          <a:bodyPr rtlCol="0" anchor="ctr"/>
          <a:lstStyle/>
          <a:p>
            <a:pPr algn="ctr"/>
            <a:r>
              <a:rPr lang="es-CO" sz="1600" b="1" dirty="0"/>
              <a:t>PIENZA SOLO EN TI</a:t>
            </a:r>
          </a:p>
        </p:txBody>
      </p:sp>
    </p:spTree>
    <p:extLst>
      <p:ext uri="{BB962C8B-B14F-4D97-AF65-F5344CB8AC3E}">
        <p14:creationId xmlns:p14="http://schemas.microsoft.com/office/powerpoint/2010/main" val="2882184912"/>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rmAutofit fontScale="90000"/>
          </a:bodyPr>
          <a:lstStyle/>
          <a:p>
            <a:r>
              <a:rPr lang="es-CO" sz="4000" b="1" dirty="0"/>
              <a:t>El Servicio que Dios espera del cristiano</a:t>
            </a:r>
            <a:endParaRPr lang="es-CO" sz="4800" b="1" dirty="0"/>
          </a:p>
        </p:txBody>
      </p:sp>
      <p:sp>
        <p:nvSpPr>
          <p:cNvPr id="3" name="Marcador de contenido 2"/>
          <p:cNvSpPr>
            <a:spLocks noGrp="1"/>
          </p:cNvSpPr>
          <p:nvPr>
            <p:ph idx="1"/>
          </p:nvPr>
        </p:nvSpPr>
        <p:spPr>
          <a:xfrm>
            <a:off x="457200" y="1600200"/>
            <a:ext cx="8229600" cy="5069160"/>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b="1" dirty="0"/>
              <a:t>¿Cuál es el mandamiento más importante, declarado por el Señor mismo? </a:t>
            </a:r>
          </a:p>
          <a:p>
            <a:pPr marL="0" indent="0" algn="ctr">
              <a:buNone/>
            </a:pPr>
            <a:r>
              <a:rPr lang="es-CO" i="1" dirty="0"/>
              <a:t>Amarás al Señor tu Dios con todo tu corazón, y con toda tu alma, y con toda tu mente. ﻿﻿ 38﻿Este es el primero y grande mandamiento.﻿ 39﻿Y el segundo es semejante: Amarás a tu prójimo como a ti mismo.﻿﻿﻿ 40﻿De estos dos mandamientos depende toda la ley y los profetas</a:t>
            </a:r>
            <a:r>
              <a:rPr lang="es-CO" dirty="0"/>
              <a:t>.  </a:t>
            </a:r>
          </a:p>
          <a:p>
            <a:pPr marL="0" indent="0" algn="ctr">
              <a:buNone/>
            </a:pPr>
            <a:r>
              <a:rPr lang="es-CO" dirty="0">
                <a:solidFill>
                  <a:srgbClr val="FF0000"/>
                </a:solidFill>
              </a:rPr>
              <a:t>Mateo 22.37-40</a:t>
            </a:r>
          </a:p>
          <a:p>
            <a:pPr marL="0" indent="0" algn="ctr">
              <a:buNone/>
            </a:pPr>
            <a:endParaRPr lang="es-CO" dirty="0"/>
          </a:p>
          <a:p>
            <a:pPr marL="0" indent="0" algn="ctr">
              <a:buNone/>
            </a:pPr>
            <a:r>
              <a:rPr lang="es-CO" dirty="0"/>
              <a:t>“UNIDOS PARA </a:t>
            </a:r>
            <a:r>
              <a:rPr lang="es-CO" b="1" dirty="0"/>
              <a:t>SERVIR</a:t>
            </a:r>
            <a:r>
              <a:rPr lang="es-CO" dirty="0"/>
              <a:t>”</a:t>
            </a:r>
          </a:p>
          <a:p>
            <a:pPr marL="0" indent="0" algn="ctr">
              <a:buNone/>
            </a:pPr>
            <a:r>
              <a:rPr lang="es-CO" dirty="0"/>
              <a:t>Esta inspirado en los Mandamientos de Dios, </a:t>
            </a:r>
          </a:p>
          <a:p>
            <a:pPr marL="0" indent="0" algn="ctr">
              <a:buNone/>
            </a:pPr>
            <a:r>
              <a:rPr lang="es-CO" dirty="0"/>
              <a:t>Amar a Dios y amar al prójimo.</a:t>
            </a:r>
          </a:p>
          <a:p>
            <a:endParaRPr lang="es-CO" dirty="0"/>
          </a:p>
        </p:txBody>
      </p:sp>
    </p:spTree>
    <p:extLst>
      <p:ext uri="{BB962C8B-B14F-4D97-AF65-F5344CB8AC3E}">
        <p14:creationId xmlns:p14="http://schemas.microsoft.com/office/powerpoint/2010/main" val="997969687"/>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a:bodyPr>
          <a:lstStyle/>
          <a:p>
            <a:r>
              <a:rPr lang="es-CO" sz="5400" b="1" dirty="0"/>
              <a:t>UNIDOS PARA SERVIR</a:t>
            </a:r>
          </a:p>
        </p:txBody>
      </p:sp>
      <p:sp>
        <p:nvSpPr>
          <p:cNvPr id="3" name="Marcador de contenido 2"/>
          <p:cNvSpPr>
            <a:spLocks noGrp="1"/>
          </p:cNvSpPr>
          <p:nvPr>
            <p:ph idx="1"/>
          </p:nvPr>
        </p:nvSpPr>
        <p:spPr>
          <a:xfrm>
            <a:off x="1043608" y="5190967"/>
            <a:ext cx="3096344" cy="646331"/>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sz="4000" b="1" dirty="0"/>
              <a:t>Servir a Dios. </a:t>
            </a:r>
          </a:p>
        </p:txBody>
      </p:sp>
      <p:pic>
        <p:nvPicPr>
          <p:cNvPr id="4" name="Imagen 3"/>
          <p:cNvPicPr>
            <a:picLocks noChangeAspect="1"/>
          </p:cNvPicPr>
          <p:nvPr/>
        </p:nvPicPr>
        <p:blipFill>
          <a:blip r:embed="rId2"/>
          <a:stretch>
            <a:fillRect/>
          </a:stretch>
        </p:blipFill>
        <p:spPr>
          <a:xfrm>
            <a:off x="1043608" y="1728185"/>
            <a:ext cx="3096344" cy="3153519"/>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flipH="1">
            <a:off x="4860032" y="1720503"/>
            <a:ext cx="3399548" cy="3168885"/>
          </a:xfrm>
          <a:prstGeom prst="rect">
            <a:avLst/>
          </a:prstGeom>
          <a:scene3d>
            <a:camera prst="orthographicFront"/>
            <a:lightRig rig="threePt" dir="t"/>
          </a:scene3d>
          <a:sp3d>
            <a:bevelT w="165100" prst="coolSlant"/>
          </a:sp3d>
        </p:spPr>
      </p:pic>
      <p:sp>
        <p:nvSpPr>
          <p:cNvPr id="8" name="Rectángulo 7"/>
          <p:cNvSpPr/>
          <p:nvPr/>
        </p:nvSpPr>
        <p:spPr>
          <a:xfrm>
            <a:off x="4916774" y="5190967"/>
            <a:ext cx="3424091" cy="646331"/>
          </a:xfrm>
          <a:prstGeom prst="rect">
            <a:avLst/>
          </a:prstGeo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wrap="square">
            <a:spAutoFit/>
          </a:bodyPr>
          <a:lstStyle/>
          <a:p>
            <a:r>
              <a:rPr lang="es-CO" sz="3600" b="1" dirty="0"/>
              <a:t>Servir al prójimo </a:t>
            </a:r>
          </a:p>
        </p:txBody>
      </p:sp>
    </p:spTree>
    <p:extLst>
      <p:ext uri="{BB962C8B-B14F-4D97-AF65-F5344CB8AC3E}">
        <p14:creationId xmlns:p14="http://schemas.microsoft.com/office/powerpoint/2010/main" val="2155570148"/>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95536" y="208856"/>
            <a:ext cx="4063623" cy="1143000"/>
          </a:xfrm>
        </p:spPr>
        <p:style>
          <a:lnRef idx="2">
            <a:schemeClr val="dk1"/>
          </a:lnRef>
          <a:fillRef idx="1">
            <a:schemeClr val="lt1"/>
          </a:fillRef>
          <a:effectRef idx="0">
            <a:schemeClr val="dk1"/>
          </a:effectRef>
          <a:fontRef idx="minor">
            <a:schemeClr val="dk1"/>
          </a:fontRef>
        </p:style>
        <p:txBody>
          <a:bodyPr>
            <a:noAutofit/>
          </a:bodyPr>
          <a:lstStyle/>
          <a:p>
            <a:r>
              <a:rPr lang="es-CO" sz="3600" b="1" dirty="0"/>
              <a:t>Primera tabla de la Ley, Amor a Dios. </a:t>
            </a:r>
          </a:p>
        </p:txBody>
      </p:sp>
      <p:pic>
        <p:nvPicPr>
          <p:cNvPr id="4" name="Imagen 3"/>
          <p:cNvPicPr>
            <a:picLocks noChangeAspect="1"/>
          </p:cNvPicPr>
          <p:nvPr/>
        </p:nvPicPr>
        <p:blipFill>
          <a:blip r:embed="rId2"/>
          <a:stretch>
            <a:fillRect/>
          </a:stretch>
        </p:blipFill>
        <p:spPr>
          <a:xfrm>
            <a:off x="1583668" y="1523219"/>
            <a:ext cx="5976664" cy="2586012"/>
          </a:xfrm>
          <a:prstGeom prst="rect">
            <a:avLst/>
          </a:prstGeom>
          <a:blipFill>
            <a:blip r:embed="rId3"/>
            <a:tile tx="0" ty="0" sx="100000" sy="100000" flip="none" algn="tl"/>
          </a:blipFill>
        </p:spPr>
      </p:pic>
      <p:pic>
        <p:nvPicPr>
          <p:cNvPr id="5" name="Imagen 4"/>
          <p:cNvPicPr>
            <a:picLocks noChangeAspect="1"/>
          </p:cNvPicPr>
          <p:nvPr/>
        </p:nvPicPr>
        <p:blipFill>
          <a:blip r:embed="rId4"/>
          <a:stretch>
            <a:fillRect/>
          </a:stretch>
        </p:blipFill>
        <p:spPr>
          <a:xfrm>
            <a:off x="1763688" y="4214812"/>
            <a:ext cx="2695471" cy="2488012"/>
          </a:xfrm>
          <a:prstGeom prst="rect">
            <a:avLst/>
          </a:prstGeom>
        </p:spPr>
      </p:pic>
      <p:pic>
        <p:nvPicPr>
          <p:cNvPr id="6" name="Imagen 5"/>
          <p:cNvPicPr>
            <a:picLocks noChangeAspect="1"/>
          </p:cNvPicPr>
          <p:nvPr/>
        </p:nvPicPr>
        <p:blipFill>
          <a:blip r:embed="rId5"/>
          <a:stretch>
            <a:fillRect/>
          </a:stretch>
        </p:blipFill>
        <p:spPr>
          <a:xfrm>
            <a:off x="4558114" y="4230102"/>
            <a:ext cx="2705129" cy="2479483"/>
          </a:xfrm>
          <a:prstGeom prst="rect">
            <a:avLst/>
          </a:prstGeom>
        </p:spPr>
      </p:pic>
      <p:sp>
        <p:nvSpPr>
          <p:cNvPr id="7" name="Rectángulo 6"/>
          <p:cNvSpPr/>
          <p:nvPr/>
        </p:nvSpPr>
        <p:spPr>
          <a:xfrm>
            <a:off x="4788023" y="274638"/>
            <a:ext cx="3960441" cy="1077218"/>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algn="ctr"/>
            <a:r>
              <a:rPr lang="es-CO" sz="3200" b="1" dirty="0"/>
              <a:t>Segunda tabla de la Ley, Amor al prójimo</a:t>
            </a:r>
          </a:p>
        </p:txBody>
      </p:sp>
    </p:spTree>
    <p:extLst>
      <p:ext uri="{BB962C8B-B14F-4D97-AF65-F5344CB8AC3E}">
        <p14:creationId xmlns:p14="http://schemas.microsoft.com/office/powerpoint/2010/main" val="4117240712"/>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597666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lstStyle/>
          <a:p>
            <a:pPr marL="0" indent="0" algn="ctr">
              <a:buNone/>
            </a:pPr>
            <a:endParaRPr lang="es-CO" sz="4400" dirty="0"/>
          </a:p>
          <a:p>
            <a:pPr marL="0" indent="0" algn="ctr">
              <a:buNone/>
            </a:pPr>
            <a:r>
              <a:rPr lang="es-CO" sz="4400" dirty="0"/>
              <a:t>En esta porción bíblica podemos ver en forma clara lo que Dios declara como lo más importante.</a:t>
            </a:r>
          </a:p>
          <a:p>
            <a:endParaRPr lang="es-CO" dirty="0"/>
          </a:p>
        </p:txBody>
      </p:sp>
      <p:sp>
        <p:nvSpPr>
          <p:cNvPr id="4" name="Rectángulo 3"/>
          <p:cNvSpPr/>
          <p:nvPr/>
        </p:nvSpPr>
        <p:spPr>
          <a:xfrm>
            <a:off x="1547664" y="3573016"/>
            <a:ext cx="5976664" cy="1938992"/>
          </a:xfrm>
          <a:prstGeom prst="rect">
            <a:avLst/>
          </a:prstGeom>
        </p:spPr>
        <p:txBody>
          <a:bodyPr wrap="square">
            <a:spAutoFit/>
          </a:bodyPr>
          <a:lstStyle/>
          <a:p>
            <a:pPr algn="ctr"/>
            <a:r>
              <a:rPr lang="es-CO" sz="4000" b="1" dirty="0">
                <a:solidFill>
                  <a:srgbClr val="FF0000"/>
                </a:solidFill>
              </a:rPr>
              <a:t>AMOR HACIA DIOS.</a:t>
            </a:r>
          </a:p>
          <a:p>
            <a:pPr algn="ctr"/>
            <a:r>
              <a:rPr lang="es-CO" sz="4000" dirty="0"/>
              <a:t>Y</a:t>
            </a:r>
          </a:p>
          <a:p>
            <a:pPr algn="ctr"/>
            <a:r>
              <a:rPr lang="es-CO" sz="4000" b="1" dirty="0">
                <a:solidFill>
                  <a:srgbClr val="FF0000"/>
                </a:solidFill>
              </a:rPr>
              <a:t>AMOR HACIA EL PROJIMO</a:t>
            </a:r>
          </a:p>
        </p:txBody>
      </p:sp>
    </p:spTree>
    <p:extLst>
      <p:ext uri="{BB962C8B-B14F-4D97-AF65-F5344CB8AC3E}">
        <p14:creationId xmlns:p14="http://schemas.microsoft.com/office/powerpoint/2010/main" val="345530836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20680"/>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dirty="0"/>
              <a:t>En el primero, “Amor a Dios”, podríamos decir que es la base de la vida cristianan, el cimiento en el cual se debe construir una vida cristiana de devoción y servicio.</a:t>
            </a:r>
          </a:p>
          <a:p>
            <a:pPr marL="0" indent="0" algn="ctr">
              <a:buNone/>
            </a:pPr>
            <a:r>
              <a:rPr lang="es-CO" b="1" dirty="0">
                <a:solidFill>
                  <a:srgbClr val="FF0000"/>
                </a:solidFill>
              </a:rPr>
              <a:t>Este pasaje nos muestra una relación vertical que tiene como consecuencia una relación horizontal hacia los demás. Esto incluye el servicio a Dios.</a:t>
            </a:r>
          </a:p>
          <a:p>
            <a:pPr marL="0" indent="0" algn="ctr">
              <a:buNone/>
            </a:pPr>
            <a:r>
              <a:rPr lang="es-CO" dirty="0"/>
              <a:t>Veamos un poco lo que es esta relación en forma horizontal, transformándose en servicio al prójimo y a los hermanos. </a:t>
            </a:r>
          </a:p>
        </p:txBody>
      </p:sp>
    </p:spTree>
    <p:extLst>
      <p:ext uri="{BB962C8B-B14F-4D97-AF65-F5344CB8AC3E}">
        <p14:creationId xmlns:p14="http://schemas.microsoft.com/office/powerpoint/2010/main" val="533612843"/>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548680"/>
            <a:ext cx="8229600" cy="5832648"/>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dirty="0"/>
              <a:t>Este servicio está fundado en la idea del cuerpo descrita por el apóstol Pablo en </a:t>
            </a:r>
            <a:r>
              <a:rPr lang="es-CO" dirty="0">
                <a:solidFill>
                  <a:srgbClr val="FF0000"/>
                </a:solidFill>
              </a:rPr>
              <a:t>Romanos 12:4</a:t>
            </a:r>
          </a:p>
          <a:p>
            <a:pPr marL="0" indent="0" algn="ctr">
              <a:buNone/>
            </a:pPr>
            <a:r>
              <a:rPr lang="es-CO" dirty="0"/>
              <a:t>“</a:t>
            </a:r>
            <a:r>
              <a:rPr lang="es-CO" b="1" i="1" dirty="0"/>
              <a:t>Porque de la manera que en un cuerpo tenemos muchos miembros, pero no todos los miembros tienen la misma función,﻿ 5﻿así nosotros, siendo muchos, somos un cuerpo en Cristo,﻿ ﻿ y todos miembros los unos de los otros.﻿ 6﻿De manera que, teniendo diferentes dones, según la gracia que nos es dada</a:t>
            </a:r>
            <a:r>
              <a:rPr lang="es-CO" dirty="0"/>
              <a:t>”. </a:t>
            </a:r>
          </a:p>
          <a:p>
            <a:endParaRPr lang="es-CO" dirty="0"/>
          </a:p>
          <a:p>
            <a:pPr marL="0" indent="0" algn="ctr">
              <a:buNone/>
            </a:pPr>
            <a:r>
              <a:rPr lang="es-CO" dirty="0"/>
              <a:t>Como vemos en el pasaje, la Iglesia se la describe como un cuerpo, cuya cabeza es Cristo, y nosotros los miembros para ayudarnos unos a otros y complementándonos unos a otros por medio de los Dones.</a:t>
            </a:r>
          </a:p>
          <a:p>
            <a:pPr marL="0" indent="0" algn="ctr">
              <a:buNone/>
            </a:pPr>
            <a:r>
              <a:rPr lang="es-CO" dirty="0"/>
              <a:t>¿Qué es un don? Un «don» es una capacidad especial y necesaria para contribuir al crecimiento de la iglesia.</a:t>
            </a:r>
          </a:p>
          <a:p>
            <a:endParaRPr lang="es-CO" dirty="0"/>
          </a:p>
        </p:txBody>
      </p:sp>
    </p:spTree>
    <p:extLst>
      <p:ext uri="{BB962C8B-B14F-4D97-AF65-F5344CB8AC3E}">
        <p14:creationId xmlns:p14="http://schemas.microsoft.com/office/powerpoint/2010/main" val="380756950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06619" y="116632"/>
            <a:ext cx="8229600" cy="1143000"/>
          </a:xfrm>
        </p:spPr>
        <p:style>
          <a:lnRef idx="2">
            <a:schemeClr val="accent2"/>
          </a:lnRef>
          <a:fillRef idx="1">
            <a:schemeClr val="lt1"/>
          </a:fillRef>
          <a:effectRef idx="0">
            <a:schemeClr val="accent2"/>
          </a:effectRef>
          <a:fontRef idx="minor">
            <a:schemeClr val="dk1"/>
          </a:fontRef>
        </p:style>
        <p:txBody>
          <a:bodyPr>
            <a:normAutofit fontScale="90000"/>
          </a:bodyPr>
          <a:lstStyle/>
          <a:p>
            <a:r>
              <a:rPr lang="es-CO" b="1" dirty="0"/>
              <a:t>Ninguno de los miembros del cuerpo, está separado del resto del cuerpo</a:t>
            </a:r>
          </a:p>
        </p:txBody>
      </p:sp>
      <p:pic>
        <p:nvPicPr>
          <p:cNvPr id="4" name="Imagen 3"/>
          <p:cNvPicPr>
            <a:picLocks noChangeAspect="1"/>
          </p:cNvPicPr>
          <p:nvPr/>
        </p:nvPicPr>
        <p:blipFill>
          <a:blip r:embed="rId2"/>
          <a:stretch>
            <a:fillRect/>
          </a:stretch>
        </p:blipFill>
        <p:spPr>
          <a:xfrm>
            <a:off x="2123728" y="1465668"/>
            <a:ext cx="5184577" cy="4320479"/>
          </a:xfrm>
          <a:prstGeom prst="rect">
            <a:avLst/>
          </a:prstGeom>
          <a:effectLst>
            <a:glow rad="101600">
              <a:schemeClr val="tx1">
                <a:alpha val="60000"/>
              </a:schemeClr>
            </a:glow>
          </a:effectLst>
        </p:spPr>
        <p:style>
          <a:lnRef idx="2">
            <a:schemeClr val="dk1"/>
          </a:lnRef>
          <a:fillRef idx="1">
            <a:schemeClr val="lt1"/>
          </a:fillRef>
          <a:effectRef idx="0">
            <a:schemeClr val="dk1"/>
          </a:effectRef>
          <a:fontRef idx="minor">
            <a:schemeClr val="dk1"/>
          </a:fontRef>
        </p:style>
      </p:pic>
      <p:sp>
        <p:nvSpPr>
          <p:cNvPr id="3" name="Rectángulo 2"/>
          <p:cNvSpPr/>
          <p:nvPr/>
        </p:nvSpPr>
        <p:spPr>
          <a:xfrm>
            <a:off x="339783" y="5903893"/>
            <a:ext cx="8363272" cy="954107"/>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s-CO" sz="2800" b="1" dirty="0"/>
              <a:t>Todos los miembros están unidos entre si, sirviéndose mutuamente</a:t>
            </a:r>
          </a:p>
        </p:txBody>
      </p:sp>
    </p:spTree>
    <p:extLst>
      <p:ext uri="{BB962C8B-B14F-4D97-AF65-F5344CB8AC3E}">
        <p14:creationId xmlns:p14="http://schemas.microsoft.com/office/powerpoint/2010/main" val="285830529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692696"/>
            <a:ext cx="8229600" cy="5688632"/>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dirty="0"/>
              <a:t>PARA PENSAR</a:t>
            </a:r>
          </a:p>
          <a:p>
            <a:pPr marL="0" indent="0" algn="ctr">
              <a:buNone/>
            </a:pPr>
            <a:r>
              <a:rPr lang="es-CO" dirty="0"/>
              <a:t>Se compara la iglesia con el cuerpo humano. ¿Alguna vez se ha golpeado un dedo y no ha podido usarlo? Es incomodo ¿verdad? </a:t>
            </a:r>
          </a:p>
          <a:p>
            <a:pPr marL="0" indent="0" algn="ctr">
              <a:buNone/>
            </a:pPr>
            <a:r>
              <a:rPr lang="es-CO" dirty="0">
                <a:solidFill>
                  <a:srgbClr val="FF0000"/>
                </a:solidFill>
              </a:rPr>
              <a:t>Ahora, Imagínese como afecta al cuerpo de Cristo cuando unos de sus miembros no usan sus dones. </a:t>
            </a:r>
          </a:p>
          <a:p>
            <a:pPr marL="0" indent="0" algn="ctr">
              <a:buNone/>
            </a:pPr>
            <a:r>
              <a:rPr lang="es-CO" dirty="0"/>
              <a:t>¿Cómo afecta a los demás hermanos de su iglesia cuando usted no utiliza las capacidades que Dios le ha dado?</a:t>
            </a:r>
          </a:p>
          <a:p>
            <a:endParaRPr lang="es-CO" dirty="0"/>
          </a:p>
        </p:txBody>
      </p:sp>
    </p:spTree>
    <p:extLst>
      <p:ext uri="{BB962C8B-B14F-4D97-AF65-F5344CB8AC3E}">
        <p14:creationId xmlns:p14="http://schemas.microsoft.com/office/powerpoint/2010/main" val="4101989599"/>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92688"/>
          </a:xfrm>
        </p:spPr>
        <p:txBody>
          <a:bodyPr>
            <a:normAutofit fontScale="92500" lnSpcReduction="10000"/>
          </a:bodyPr>
          <a:lstStyle/>
          <a:p>
            <a:pPr marL="0" indent="0" algn="ctr">
              <a:buNone/>
            </a:pPr>
            <a:r>
              <a:rPr lang="es-CO" dirty="0"/>
              <a:t>Se nos enseña también que como mínimo cada uno de los creyentes tenemos al menos un don para contribuir en el desarrollo del cuerpo. Una de las preguntas que quizás nos podemos hacer es ¿Cómo saber que don tengo?</a:t>
            </a:r>
          </a:p>
          <a:p>
            <a:endParaRPr lang="es-CO" dirty="0"/>
          </a:p>
          <a:p>
            <a:pPr marL="0" indent="0" algn="ctr">
              <a:buNone/>
            </a:pPr>
            <a:r>
              <a:rPr lang="es-CO" dirty="0"/>
              <a:t>La utilización de los dones se transforma en servicio a Dios, reflejado por medio del servicio a los hermanos y al prójimo.</a:t>
            </a:r>
          </a:p>
          <a:p>
            <a:endParaRPr lang="es-CO" dirty="0"/>
          </a:p>
          <a:p>
            <a:pPr marL="0" indent="0" algn="ctr">
              <a:buNone/>
            </a:pPr>
            <a:r>
              <a:rPr lang="es-CO" dirty="0"/>
              <a:t>“</a:t>
            </a:r>
            <a:r>
              <a:rPr lang="es-CO" i="1" dirty="0"/>
              <a:t>Cada uno según el don que ha recibido, </a:t>
            </a:r>
            <a:r>
              <a:rPr lang="es-CO" i="1" u="sng" dirty="0"/>
              <a:t>minístrelo</a:t>
            </a:r>
            <a:r>
              <a:rPr lang="es-CO" i="1" dirty="0"/>
              <a:t> </a:t>
            </a:r>
            <a:r>
              <a:rPr lang="es-CO" i="1" u="sng" dirty="0"/>
              <a:t>a los otros</a:t>
            </a:r>
            <a:r>
              <a:rPr lang="es-CO" i="1" dirty="0"/>
              <a:t>, como buenos administradores de la multiforme gracia de Dios</a:t>
            </a:r>
            <a:r>
              <a:rPr lang="es-CO" dirty="0"/>
              <a:t>”, dice </a:t>
            </a:r>
            <a:r>
              <a:rPr lang="es-CO" dirty="0">
                <a:solidFill>
                  <a:srgbClr val="FF0000"/>
                </a:solidFill>
              </a:rPr>
              <a:t>1 Pedro 4:10. </a:t>
            </a:r>
          </a:p>
        </p:txBody>
      </p:sp>
    </p:spTree>
    <p:extLst>
      <p:ext uri="{BB962C8B-B14F-4D97-AF65-F5344CB8AC3E}">
        <p14:creationId xmlns:p14="http://schemas.microsoft.com/office/powerpoint/2010/main" val="3176393720"/>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325562"/>
          </a:xfrm>
        </p:spPr>
        <p:style>
          <a:lnRef idx="2">
            <a:schemeClr val="accent2"/>
          </a:lnRef>
          <a:fillRef idx="1">
            <a:schemeClr val="lt1"/>
          </a:fillRef>
          <a:effectRef idx="0">
            <a:schemeClr val="accent2"/>
          </a:effectRef>
          <a:fontRef idx="minor">
            <a:schemeClr val="dk1"/>
          </a:fontRef>
        </p:style>
        <p:txBody>
          <a:bodyPr>
            <a:noAutofit/>
          </a:bodyPr>
          <a:lstStyle/>
          <a:p>
            <a:r>
              <a:rPr lang="es-CO" b="1" dirty="0"/>
              <a:t>Algunas premisas a tener en cuenta en el Servicio.</a:t>
            </a:r>
          </a:p>
        </p:txBody>
      </p:sp>
      <p:sp>
        <p:nvSpPr>
          <p:cNvPr id="3" name="Marcador de contenido 2"/>
          <p:cNvSpPr>
            <a:spLocks noGrp="1"/>
          </p:cNvSpPr>
          <p:nvPr>
            <p:ph idx="1"/>
          </p:nvPr>
        </p:nvSpPr>
        <p:spPr>
          <a:xfrm>
            <a:off x="457200" y="1700808"/>
            <a:ext cx="8229600" cy="4968552"/>
          </a:xfrm>
        </p:spPr>
        <p:style>
          <a:lnRef idx="2">
            <a:schemeClr val="dk1"/>
          </a:lnRef>
          <a:fillRef idx="1">
            <a:schemeClr val="lt1"/>
          </a:fillRef>
          <a:effectRef idx="0">
            <a:schemeClr val="dk1"/>
          </a:effectRef>
          <a:fontRef idx="minor">
            <a:schemeClr val="dk1"/>
          </a:fontRef>
        </p:style>
        <p:txBody>
          <a:bodyPr>
            <a:normAutofit fontScale="85000" lnSpcReduction="20000"/>
          </a:bodyPr>
          <a:lstStyle/>
          <a:p>
            <a:pPr marL="0" indent="0" algn="ctr">
              <a:buNone/>
            </a:pPr>
            <a:r>
              <a:rPr lang="es-CO" sz="3600" b="1" dirty="0"/>
              <a:t>ACTITUD DE SIERVO.</a:t>
            </a:r>
          </a:p>
          <a:p>
            <a:pPr marL="0" indent="0" algn="ctr">
              <a:buNone/>
            </a:pPr>
            <a:r>
              <a:rPr lang="es-CO" dirty="0">
                <a:solidFill>
                  <a:srgbClr val="FF0000"/>
                </a:solidFill>
              </a:rPr>
              <a:t>Mateo 20:27-28</a:t>
            </a:r>
          </a:p>
          <a:p>
            <a:pPr marL="0" indent="0" algn="ctr">
              <a:buNone/>
            </a:pPr>
            <a:r>
              <a:rPr lang="es-CO" dirty="0"/>
              <a:t>«</a:t>
            </a:r>
            <a:r>
              <a:rPr lang="es-CO" b="1" i="1" dirty="0"/>
              <a:t>Y el que quiera ser el primero entre vosotros será vuestro siervo; como el Hijo del Hombre no vino para ser servido, sino para servir, y para dar su vida en rescate por muchos</a:t>
            </a:r>
            <a:r>
              <a:rPr lang="es-CO" dirty="0"/>
              <a:t>.»</a:t>
            </a:r>
          </a:p>
          <a:p>
            <a:endParaRPr lang="es-CO" dirty="0"/>
          </a:p>
          <a:p>
            <a:pPr marL="0" indent="0" algn="ctr">
              <a:buNone/>
            </a:pPr>
            <a:r>
              <a:rPr lang="es-CO" dirty="0">
                <a:solidFill>
                  <a:srgbClr val="FF0000"/>
                </a:solidFill>
              </a:rPr>
              <a:t>El siervo, es decir el que está bajo autoridad y al servicio de su señor es el primero.</a:t>
            </a:r>
          </a:p>
          <a:p>
            <a:pPr marL="0" indent="0" algn="ctr">
              <a:buNone/>
            </a:pPr>
            <a:r>
              <a:rPr lang="es-CO" dirty="0">
                <a:solidFill>
                  <a:srgbClr val="FF0000"/>
                </a:solidFill>
              </a:rPr>
              <a:t>El modelo que uno tiene que mirar para desarrollar un servicio adecuado es el mismo Señor Jesús. </a:t>
            </a:r>
            <a:r>
              <a:rPr lang="es-CO" dirty="0">
                <a:solidFill>
                  <a:schemeClr val="tx1"/>
                </a:solidFill>
              </a:rPr>
              <a:t>Ver Heb.12:2</a:t>
            </a:r>
          </a:p>
          <a:p>
            <a:pPr marL="0" indent="0" algn="ctr">
              <a:buNone/>
            </a:pPr>
            <a:r>
              <a:rPr lang="es-CO" dirty="0">
                <a:solidFill>
                  <a:srgbClr val="FF0000"/>
                </a:solidFill>
              </a:rPr>
              <a:t>Nos muestra que algo sacrificado, que produce gozo en el corazón, es servir. Gastarse en beneficio del prójimo.</a:t>
            </a:r>
          </a:p>
          <a:p>
            <a:endParaRPr lang="es-CO" dirty="0"/>
          </a:p>
        </p:txBody>
      </p:sp>
    </p:spTree>
    <p:extLst>
      <p:ext uri="{BB962C8B-B14F-4D97-AF65-F5344CB8AC3E}">
        <p14:creationId xmlns:p14="http://schemas.microsoft.com/office/powerpoint/2010/main" val="44280473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es-CO" b="1" dirty="0"/>
              <a:t>JESÚS, EL MODELO PERFECTO</a:t>
            </a:r>
          </a:p>
        </p:txBody>
      </p:sp>
      <p:sp>
        <p:nvSpPr>
          <p:cNvPr id="3" name="Marcador de contenido 2"/>
          <p:cNvSpPr>
            <a:spLocks noGrp="1"/>
          </p:cNvSpPr>
          <p:nvPr>
            <p:ph idx="1"/>
          </p:nvPr>
        </p:nvSpPr>
        <p:spPr>
          <a:xfrm>
            <a:off x="457200" y="5589240"/>
            <a:ext cx="8229600" cy="1040979"/>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b="1" dirty="0"/>
              <a:t>Siendo el Creador de todo, por amor a nosotros se hizo siervo, para servir. Y no paro hasta morir en la cruz. </a:t>
            </a:r>
          </a:p>
        </p:txBody>
      </p:sp>
      <p:pic>
        <p:nvPicPr>
          <p:cNvPr id="5" name="Imagen 4"/>
          <p:cNvPicPr>
            <a:picLocks noChangeAspect="1"/>
          </p:cNvPicPr>
          <p:nvPr/>
        </p:nvPicPr>
        <p:blipFill>
          <a:blip r:embed="rId2"/>
          <a:stretch>
            <a:fillRect/>
          </a:stretch>
        </p:blipFill>
        <p:spPr>
          <a:xfrm>
            <a:off x="3343270" y="2132856"/>
            <a:ext cx="2695575" cy="2808311"/>
          </a:xfrm>
          <a:prstGeom prst="rect">
            <a:avLst/>
          </a:prstGeom>
        </p:spPr>
      </p:pic>
      <p:pic>
        <p:nvPicPr>
          <p:cNvPr id="6" name="Imagen 5"/>
          <p:cNvPicPr>
            <a:picLocks noChangeAspect="1"/>
          </p:cNvPicPr>
          <p:nvPr/>
        </p:nvPicPr>
        <p:blipFill>
          <a:blip r:embed="rId3"/>
          <a:stretch>
            <a:fillRect/>
          </a:stretch>
        </p:blipFill>
        <p:spPr>
          <a:xfrm>
            <a:off x="611560" y="2132856"/>
            <a:ext cx="2352675" cy="2808311"/>
          </a:xfrm>
          <a:prstGeom prst="rect">
            <a:avLst/>
          </a:prstGeom>
        </p:spPr>
      </p:pic>
      <p:pic>
        <p:nvPicPr>
          <p:cNvPr id="7" name="Imagen 6"/>
          <p:cNvPicPr>
            <a:picLocks noChangeAspect="1"/>
          </p:cNvPicPr>
          <p:nvPr/>
        </p:nvPicPr>
        <p:blipFill>
          <a:blip r:embed="rId4"/>
          <a:stretch>
            <a:fillRect/>
          </a:stretch>
        </p:blipFill>
        <p:spPr>
          <a:xfrm>
            <a:off x="6417880" y="2132856"/>
            <a:ext cx="2257425" cy="2808311"/>
          </a:xfrm>
          <a:prstGeom prst="rect">
            <a:avLst/>
          </a:prstGeom>
        </p:spPr>
      </p:pic>
    </p:spTree>
    <p:extLst>
      <p:ext uri="{BB962C8B-B14F-4D97-AF65-F5344CB8AC3E}">
        <p14:creationId xmlns:p14="http://schemas.microsoft.com/office/powerpoint/2010/main" val="4264441308"/>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764704"/>
            <a:ext cx="8229600" cy="5544616"/>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es-CO" sz="3600" b="1" dirty="0"/>
              <a:t>Un servicio para todos sin excepción. </a:t>
            </a:r>
          </a:p>
          <a:p>
            <a:pPr marL="0" indent="0" algn="ctr">
              <a:buNone/>
            </a:pPr>
            <a:r>
              <a:rPr lang="es-CO" sz="3600" b="1" dirty="0"/>
              <a:t>No tenemos excusas.</a:t>
            </a:r>
          </a:p>
          <a:p>
            <a:pPr marL="0" indent="0" algn="ctr">
              <a:buNone/>
            </a:pPr>
            <a:endParaRPr lang="es-CO" dirty="0"/>
          </a:p>
          <a:p>
            <a:pPr marL="0" indent="0" algn="ctr">
              <a:buNone/>
            </a:pPr>
            <a:r>
              <a:rPr lang="es-CO" dirty="0"/>
              <a:t>“</a:t>
            </a:r>
            <a:r>
              <a:rPr lang="es-CO" b="1" i="1" dirty="0"/>
              <a:t>Por tanto, id, y haced discípulos a todas las naciones,﻿ ﻿ bautizándolos en el nombre del Padre, y del Hijo, y del Espíritu Santo;﻿ 20﻿enseñándoles que guarden todas las cosas que os he mandado; y he aquí yo estoy con vosotros todos los días, hasta el fin del mundo. Amén</a:t>
            </a:r>
            <a:r>
              <a:rPr lang="es-CO" dirty="0"/>
              <a:t>”. </a:t>
            </a:r>
            <a:r>
              <a:rPr lang="es-CO" dirty="0">
                <a:solidFill>
                  <a:srgbClr val="FF0000"/>
                </a:solidFill>
              </a:rPr>
              <a:t>Mateo 28:19,20.</a:t>
            </a:r>
          </a:p>
          <a:p>
            <a:endParaRPr lang="es-CO" dirty="0"/>
          </a:p>
        </p:txBody>
      </p:sp>
    </p:spTree>
    <p:extLst>
      <p:ext uri="{BB962C8B-B14F-4D97-AF65-F5344CB8AC3E}">
        <p14:creationId xmlns:p14="http://schemas.microsoft.com/office/powerpoint/2010/main" val="3052099939"/>
      </p:ext>
    </p:extLst>
  </p:cSld>
  <p:clrMapOvr>
    <a:masterClrMapping/>
  </p:clrMapOvr>
  <p:transition spd="slow">
    <p:wheel spokes="1"/>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dirty="0"/>
              <a:t>Si no sabemos qué tarea desarrollar por el Señor, Él fue muy claro en el mandamiento de la gran comisión podemos llegar a decir algunas cosas básicas de este mandamiento:</a:t>
            </a:r>
          </a:p>
          <a:p>
            <a:pPr marL="0" indent="0" algn="ctr">
              <a:buNone/>
            </a:pPr>
            <a:endParaRPr lang="es-CO" dirty="0"/>
          </a:p>
          <a:p>
            <a:pPr marL="0" indent="0" algn="ctr">
              <a:buNone/>
            </a:pPr>
            <a:r>
              <a:rPr lang="es-CO" dirty="0">
                <a:solidFill>
                  <a:srgbClr val="FF0000"/>
                </a:solidFill>
              </a:rPr>
              <a:t>Tenemos el mandamiento de Ir.</a:t>
            </a:r>
          </a:p>
          <a:p>
            <a:pPr marL="0" indent="0" algn="ctr">
              <a:buNone/>
            </a:pPr>
            <a:r>
              <a:rPr lang="es-CO" dirty="0">
                <a:solidFill>
                  <a:srgbClr val="FF0000"/>
                </a:solidFill>
              </a:rPr>
              <a:t>La función es predicar. </a:t>
            </a:r>
          </a:p>
          <a:p>
            <a:pPr marL="0" indent="0" algn="ctr">
              <a:buNone/>
            </a:pPr>
            <a:r>
              <a:rPr lang="es-CO" dirty="0">
                <a:solidFill>
                  <a:srgbClr val="FF0000"/>
                </a:solidFill>
              </a:rPr>
              <a:t>Si Dios permite que esas personas se entreguen a Él viene la otra parte. DISCIPULAR. (enseñar).</a:t>
            </a:r>
          </a:p>
          <a:p>
            <a:pPr marL="0" indent="0" algn="ctr">
              <a:buNone/>
            </a:pPr>
            <a:endParaRPr lang="es-CO" dirty="0"/>
          </a:p>
          <a:p>
            <a:pPr marL="0" indent="0" algn="ctr">
              <a:buNone/>
            </a:pPr>
            <a:r>
              <a:rPr lang="es-CO" dirty="0"/>
              <a:t>La Promesa es que ÉL va con nosotros.</a:t>
            </a:r>
          </a:p>
          <a:p>
            <a:pPr marL="0" indent="0" algn="ctr">
              <a:buNone/>
            </a:pPr>
            <a:r>
              <a:rPr lang="es-CO" dirty="0"/>
              <a:t>¿Si no sabes qué hacer? Ya sabes lo que Dios nos dice y nos manda. </a:t>
            </a:r>
          </a:p>
          <a:p>
            <a:pPr marL="0" indent="0" algn="ctr">
              <a:buNone/>
            </a:pPr>
            <a:r>
              <a:rPr lang="es-CO" dirty="0"/>
              <a:t>“</a:t>
            </a:r>
            <a:r>
              <a:rPr lang="es-CO" b="1" i="1" dirty="0"/>
              <a:t>id, y haced discípulos a todas las naciones</a:t>
            </a:r>
            <a:r>
              <a:rPr lang="es-CO" dirty="0"/>
              <a:t>”</a:t>
            </a:r>
          </a:p>
        </p:txBody>
      </p:sp>
    </p:spTree>
    <p:extLst>
      <p:ext uri="{BB962C8B-B14F-4D97-AF65-F5344CB8AC3E}">
        <p14:creationId xmlns:p14="http://schemas.microsoft.com/office/powerpoint/2010/main" val="3570277788"/>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sz="3600" b="1" dirty="0"/>
              <a:t>Un espíritu de servicio. </a:t>
            </a:r>
          </a:p>
          <a:p>
            <a:pPr marL="0" indent="0" algn="ctr">
              <a:buNone/>
            </a:pPr>
            <a:r>
              <a:rPr lang="es-CO" dirty="0"/>
              <a:t>(Siempre dispuesto, a servir).</a:t>
            </a:r>
          </a:p>
          <a:p>
            <a:pPr marL="0" indent="0" algn="ctr">
              <a:buNone/>
            </a:pPr>
            <a:endParaRPr lang="es-CO" dirty="0"/>
          </a:p>
          <a:p>
            <a:pPr marL="0" indent="0" algn="ctr">
              <a:buNone/>
            </a:pPr>
            <a:r>
              <a:rPr lang="es-CO" dirty="0"/>
              <a:t>“</a:t>
            </a:r>
            <a:r>
              <a:rPr lang="es-CO" b="1" i="1" dirty="0"/>
              <a:t>Ella respondió: Bebe, señor mío; y se dio prisa a bajar su cántaro sobre su mano, y le dio a beber.﻿ 19﻿Y cuando acabó de darle de beber, dijo: También para tus camellos sacaré agua, hasta que acaben de beber.﻿ 20﻿Y se dio prisa, y vació su cántaro en la pila, y corrió otra vez al pozo para sacar agua, y sacó para todos sus camellos</a:t>
            </a:r>
            <a:r>
              <a:rPr lang="es-CO" dirty="0"/>
              <a:t>”. </a:t>
            </a:r>
          </a:p>
          <a:p>
            <a:pPr marL="0" indent="0" algn="ctr">
              <a:buNone/>
            </a:pPr>
            <a:r>
              <a:rPr lang="es-CO" dirty="0">
                <a:solidFill>
                  <a:srgbClr val="FF0000"/>
                </a:solidFill>
              </a:rPr>
              <a:t>Génesis 24:18-20.</a:t>
            </a:r>
          </a:p>
          <a:p>
            <a:pPr marL="0" indent="0" algn="ctr">
              <a:buNone/>
            </a:pPr>
            <a:endParaRPr lang="es-CO" dirty="0">
              <a:solidFill>
                <a:srgbClr val="FF0000"/>
              </a:solidFill>
            </a:endParaRPr>
          </a:p>
          <a:p>
            <a:pPr marL="0" indent="0" algn="ctr">
              <a:buNone/>
            </a:pPr>
            <a:r>
              <a:rPr lang="es-CO" dirty="0"/>
              <a:t>Rebeca, a quien un cansado viajero sólo le había pedido algo de agua para beber, inmediatamente manifestó su bondadosa disposición. </a:t>
            </a:r>
          </a:p>
          <a:p>
            <a:pPr marL="0" indent="0" algn="ctr">
              <a:buNone/>
            </a:pPr>
            <a:endParaRPr lang="es-CO" dirty="0">
              <a:solidFill>
                <a:srgbClr val="FF0000"/>
              </a:solidFill>
            </a:endParaRPr>
          </a:p>
        </p:txBody>
      </p:sp>
    </p:spTree>
    <p:extLst>
      <p:ext uri="{BB962C8B-B14F-4D97-AF65-F5344CB8AC3E}">
        <p14:creationId xmlns:p14="http://schemas.microsoft.com/office/powerpoint/2010/main" val="2681556156"/>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buNone/>
            </a:pPr>
            <a:r>
              <a:rPr lang="es-CO" dirty="0"/>
              <a:t>Su ofrecimiento de sacar agua para los camellos fue voluntario y no obedecía a una costumbre.</a:t>
            </a:r>
          </a:p>
          <a:p>
            <a:pPr marL="0" indent="0" algn="ctr">
              <a:buNone/>
            </a:pPr>
            <a:r>
              <a:rPr lang="es-CO" dirty="0">
                <a:solidFill>
                  <a:srgbClr val="FF0000"/>
                </a:solidFill>
              </a:rPr>
              <a:t>Imagínate, satisfacer la sed de diez camellos sedientos, requería tiempo y sacrificio, si un camello bebe 25 galones de agua cada ves, serían 250 galones de agua, pero con este acto demostraba un genuino deseo de ayudar a los que estaban en necesidad y, sobre todo, no debe olvidarse que su bondad fue utilizada por la providencia de Dios como una evidencia de que él la había escogido para ser la esposa de Isaac.</a:t>
            </a:r>
          </a:p>
          <a:p>
            <a:pPr marL="0" indent="0" algn="ctr">
              <a:buNone/>
            </a:pPr>
            <a:r>
              <a:rPr lang="es-CO" dirty="0">
                <a:solidFill>
                  <a:srgbClr val="FF0000"/>
                </a:solidFill>
              </a:rPr>
              <a:t>Quien iba a pensar que ese acto de servicio cambiaría el rumbo de su vida para siempre.   </a:t>
            </a:r>
          </a:p>
          <a:p>
            <a:pPr marL="0" indent="0" algn="ctr">
              <a:buNone/>
            </a:pPr>
            <a:r>
              <a:rPr lang="es-CO" dirty="0"/>
              <a:t>Su ofrecimiento podía ser la plena respuesta a la oración de Eliezer únicamente si provenía como una manifestación natural del carácter.</a:t>
            </a:r>
          </a:p>
        </p:txBody>
      </p:sp>
    </p:spTree>
    <p:extLst>
      <p:ext uri="{BB962C8B-B14F-4D97-AF65-F5344CB8AC3E}">
        <p14:creationId xmlns:p14="http://schemas.microsoft.com/office/powerpoint/2010/main" val="3635609454"/>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6048672"/>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dirty="0"/>
              <a:t>Aquí lo vemos a Abraham buscando esposa para Isaac, vemos la actitud que tuvo Rebeca, dispuesta a servir a ellos, Eliecer y sus animales, dándoles lo que ella tenía.</a:t>
            </a:r>
          </a:p>
          <a:p>
            <a:pPr marL="0" indent="0" algn="ctr">
              <a:buNone/>
            </a:pPr>
            <a:endParaRPr lang="es-CO" dirty="0"/>
          </a:p>
          <a:p>
            <a:pPr marL="0" indent="0" algn="ctr">
              <a:buNone/>
            </a:pPr>
            <a:r>
              <a:rPr lang="es-CO" dirty="0"/>
              <a:t>El texto bíblico dice: “</a:t>
            </a:r>
            <a:r>
              <a:rPr lang="es-CO" b="1" i="1" dirty="0"/>
              <a:t>y se dio </a:t>
            </a:r>
            <a:r>
              <a:rPr lang="es-CO" b="1" i="1" u="sng" dirty="0"/>
              <a:t>prisa</a:t>
            </a:r>
            <a:r>
              <a:rPr lang="es-CO" b="1" i="1" dirty="0"/>
              <a:t> a bajar su cántaro sobre su mano, y le dio a beber</a:t>
            </a:r>
            <a:r>
              <a:rPr lang="es-CO" dirty="0"/>
              <a:t>”.</a:t>
            </a:r>
          </a:p>
          <a:p>
            <a:pPr marL="0" indent="0" algn="ctr">
              <a:buNone/>
            </a:pPr>
            <a:r>
              <a:rPr lang="es-CO" dirty="0"/>
              <a:t>Se dio prisa. No estuvieron que estar empujándola para servir a las personas que venían con necesidad. ¿Cómo es tú actitud? ¿Eres dispuesto a servir?</a:t>
            </a:r>
          </a:p>
          <a:p>
            <a:pPr marL="0" indent="0" algn="ctr">
              <a:buNone/>
            </a:pPr>
            <a:r>
              <a:rPr lang="es-CO" dirty="0"/>
              <a:t> </a:t>
            </a:r>
          </a:p>
          <a:p>
            <a:pPr marL="0" indent="0" algn="ctr">
              <a:buNone/>
            </a:pPr>
            <a:r>
              <a:rPr lang="es-CO" dirty="0"/>
              <a:t>Rebeca sirvió a todos los que necesitaban. Abraham, Isaac, Eliecer y los 10 camellos. </a:t>
            </a:r>
          </a:p>
          <a:p>
            <a:pPr marL="0" indent="0" algn="ctr">
              <a:buNone/>
            </a:pPr>
            <a:r>
              <a:rPr lang="es-CO" dirty="0"/>
              <a:t> ¿Qué actitud tomarías tu si te piden que le des agua al perro de tú vecino?</a:t>
            </a:r>
          </a:p>
          <a:p>
            <a:endParaRPr lang="es-CO" dirty="0"/>
          </a:p>
        </p:txBody>
      </p:sp>
    </p:spTree>
    <p:extLst>
      <p:ext uri="{BB962C8B-B14F-4D97-AF65-F5344CB8AC3E}">
        <p14:creationId xmlns:p14="http://schemas.microsoft.com/office/powerpoint/2010/main" val="34214532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barn(inVertical)">
                                      <p:cBhvr>
                                        <p:cTn id="7" dur="500"/>
                                        <p:tgtEl>
                                          <p:spTgt spid="3">
                                            <p:txEl>
                                              <p:pRg st="5" end="5"/>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barn(inVertical)">
                                      <p:cBhvr>
                                        <p:cTn id="10"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55576" y="476672"/>
            <a:ext cx="7848872" cy="5904656"/>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sz="3600" b="1" dirty="0"/>
              <a:t>Trabajar para Dios no es lo mismo que servirle.</a:t>
            </a:r>
          </a:p>
          <a:p>
            <a:pPr marL="0" indent="0" algn="ctr">
              <a:buNone/>
            </a:pPr>
            <a:r>
              <a:rPr lang="es-CO" sz="3600" dirty="0"/>
              <a:t>“</a:t>
            </a:r>
            <a:r>
              <a:rPr lang="es-CO" sz="2800" i="1" dirty="0"/>
              <a:t>Y Jehová dijo a Jehú: Por cuanto has hecho bien ejecutando lo recto delante de mis ojos, e hiciste a la casa de Acab conforme a todo lo que estaba en mi corazón, tus hijos se sentarán sobre el trono de Israel hasta la cuarta generación.﻿ </a:t>
            </a:r>
          </a:p>
          <a:p>
            <a:pPr marL="0" indent="0" algn="ctr">
              <a:buNone/>
            </a:pPr>
            <a:endParaRPr lang="es-CO" sz="2800" i="1" dirty="0"/>
          </a:p>
          <a:p>
            <a:pPr marL="0" indent="0" algn="ctr">
              <a:buNone/>
            </a:pPr>
            <a:r>
              <a:rPr lang="es-CO" sz="2800" i="1" dirty="0"/>
              <a:t>31﻿Mas Jehú no cuidó de andar en la ley de Jehová Dios de Israel con todo su corazón, ni se apartó de los pecados de Jeroboam, el que había hecho pecar a Israel</a:t>
            </a:r>
            <a:r>
              <a:rPr lang="es-CO" i="1" dirty="0"/>
              <a:t>”.</a:t>
            </a:r>
          </a:p>
          <a:p>
            <a:endParaRPr lang="es-CO" dirty="0"/>
          </a:p>
        </p:txBody>
      </p:sp>
    </p:spTree>
    <p:extLst>
      <p:ext uri="{BB962C8B-B14F-4D97-AF65-F5344CB8AC3E}">
        <p14:creationId xmlns:p14="http://schemas.microsoft.com/office/powerpoint/2010/main" val="25304561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04656"/>
          </a:xfrm>
        </p:spPr>
        <p:style>
          <a:lnRef idx="2">
            <a:schemeClr val="accent2"/>
          </a:lnRef>
          <a:fillRef idx="1">
            <a:schemeClr val="lt1"/>
          </a:fillRef>
          <a:effectRef idx="0">
            <a:schemeClr val="accent2"/>
          </a:effectRef>
          <a:fontRef idx="minor">
            <a:schemeClr val="dk1"/>
          </a:fontRef>
        </p:style>
        <p:txBody>
          <a:bodyPr>
            <a:normAutofit lnSpcReduction="10000"/>
          </a:bodyPr>
          <a:lstStyle/>
          <a:p>
            <a:pPr marL="0" indent="0" algn="ctr">
              <a:buNone/>
            </a:pPr>
            <a:r>
              <a:rPr lang="es-CO" sz="2800" dirty="0"/>
              <a:t>“</a:t>
            </a:r>
            <a:r>
              <a:rPr lang="es-CO" sz="2800" i="1" dirty="0"/>
              <a:t>32﻿En aquellos días comenzó Jehová a </a:t>
            </a:r>
            <a:r>
              <a:rPr lang="es-CO" sz="2800" i="1" u="sng" dirty="0"/>
              <a:t>cercenar </a:t>
            </a:r>
            <a:r>
              <a:rPr lang="es-CO" sz="2800" i="1" dirty="0"/>
              <a:t>el territorio de Israel; y los derrotó Hazael por todas las fronteras,﻿ 33﻿desde el Jordán al nacimiento del sol, toda la tierra de Galaad, de Gad, de Rubén y de Manasés, desde Aroer que está junto al arroyo de Arnón, hasta Galaad y Basán.﻿ </a:t>
            </a:r>
          </a:p>
          <a:p>
            <a:pPr marL="0" indent="0" algn="ctr">
              <a:buNone/>
            </a:pPr>
            <a:endParaRPr lang="es-CO" sz="2800" i="1" dirty="0"/>
          </a:p>
          <a:p>
            <a:pPr marL="0" indent="0" algn="ctr">
              <a:buNone/>
            </a:pPr>
            <a:r>
              <a:rPr lang="es-CO" sz="2800" i="1" dirty="0"/>
              <a:t>34﻿Los demás hechos de Jehú, y todo lo que hizo, y toda su valentía, ¿no está escrito en el libro de las crónicas de los reyes de Israel?﻿ 35﻿Y durmió Jehú con sus padres, y lo sepultaron en Samaria; y reinó en su lugar Joacaz su hijo.﻿ 36﻿El tiempo que reinó Jehú sobre Israel en Samaria fue de veintiocho años”. </a:t>
            </a:r>
          </a:p>
          <a:p>
            <a:pPr marL="0" indent="0" algn="ctr">
              <a:buNone/>
            </a:pPr>
            <a:r>
              <a:rPr lang="es-CO" sz="2800" dirty="0">
                <a:solidFill>
                  <a:srgbClr val="FF0000"/>
                </a:solidFill>
              </a:rPr>
              <a:t>2 Reyes 10:30</a:t>
            </a:r>
          </a:p>
          <a:p>
            <a:endParaRPr lang="es-CO" dirty="0"/>
          </a:p>
        </p:txBody>
      </p:sp>
    </p:spTree>
    <p:extLst>
      <p:ext uri="{BB962C8B-B14F-4D97-AF65-F5344CB8AC3E}">
        <p14:creationId xmlns:p14="http://schemas.microsoft.com/office/powerpoint/2010/main" val="23668774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dirty="0"/>
              <a:t>Aquí vemos que detrás del servicio a Dios tiene que haber un corazón que se goza en servir bajo los requisitos que Dios pone, está más preocupado en agradar a Dios y andar en sus caminos.</a:t>
            </a:r>
          </a:p>
          <a:p>
            <a:pPr marL="0" indent="0" algn="ctr">
              <a:buNone/>
            </a:pPr>
            <a:r>
              <a:rPr lang="es-CO" sz="3600" b="1" dirty="0"/>
              <a:t>¿Ojo como servimos? </a:t>
            </a:r>
          </a:p>
          <a:p>
            <a:pPr marL="0" indent="0" algn="ctr">
              <a:buNone/>
            </a:pPr>
            <a:r>
              <a:rPr lang="es-CO" dirty="0"/>
              <a:t>Debemos analizarnos en forma continua para no caer en lo cotidiano y rutinario, perdiendo de vista la motivación de nuestro servicio.</a:t>
            </a:r>
          </a:p>
          <a:p>
            <a:pPr marL="0" indent="0" algn="ctr">
              <a:buNone/>
            </a:pPr>
            <a:r>
              <a:rPr lang="es-CO" sz="3600" b="1" dirty="0"/>
              <a:t>¿Qué nos motiva a servir? </a:t>
            </a:r>
          </a:p>
          <a:p>
            <a:pPr marL="0" indent="0" algn="ctr">
              <a:buNone/>
            </a:pPr>
            <a:r>
              <a:rPr lang="es-CO" dirty="0"/>
              <a:t>Sabemos que Dios juzgas las intenciones.</a:t>
            </a:r>
          </a:p>
          <a:p>
            <a:pPr marL="0" indent="0" algn="ctr">
              <a:buNone/>
            </a:pPr>
            <a:r>
              <a:rPr lang="es-CO" sz="3600" b="1" dirty="0"/>
              <a:t>¿Para quién estamos sirviendo? </a:t>
            </a:r>
          </a:p>
          <a:p>
            <a:pPr marL="0" indent="0" algn="ctr">
              <a:buNone/>
            </a:pPr>
            <a:r>
              <a:rPr lang="es-CO" dirty="0"/>
              <a:t>No nos dejemos llevar por las intensiones humanas y la vanagloria de este mundo.</a:t>
            </a:r>
          </a:p>
          <a:p>
            <a:pPr marL="0" indent="0" algn="ctr">
              <a:buNone/>
            </a:pPr>
            <a:r>
              <a:rPr lang="es-CO" u="sng" dirty="0"/>
              <a:t>Mas Jehú no cuidó de andar en la ley de Jehová Dios de Israel con todo su corazón</a:t>
            </a:r>
            <a:r>
              <a:rPr lang="es-CO" dirty="0"/>
              <a:t>, </a:t>
            </a:r>
            <a:r>
              <a:rPr lang="es-CO" u="sng" dirty="0"/>
              <a:t>ni se apartó de los pecados de Jeroboam, el que había hecho pecar a Israel</a:t>
            </a:r>
            <a:r>
              <a:rPr lang="es-CO" dirty="0"/>
              <a:t>.</a:t>
            </a:r>
          </a:p>
          <a:p>
            <a:pPr marL="0" indent="0" algn="ctr">
              <a:buNone/>
            </a:pPr>
            <a:r>
              <a:rPr lang="es-CO" dirty="0"/>
              <a:t>32﻿En aquellos días comenzó Jehová a cercenar el territorio de Israel.</a:t>
            </a:r>
          </a:p>
          <a:p>
            <a:endParaRPr lang="es-CO" dirty="0"/>
          </a:p>
        </p:txBody>
      </p:sp>
    </p:spTree>
    <p:extLst>
      <p:ext uri="{BB962C8B-B14F-4D97-AF65-F5344CB8AC3E}">
        <p14:creationId xmlns:p14="http://schemas.microsoft.com/office/powerpoint/2010/main" val="2557432829"/>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1000"/>
                                        <p:tgtEl>
                                          <p:spTgt spid="3">
                                            <p:txEl>
                                              <p:pRg st="3" end="3"/>
                                            </p:txEl>
                                          </p:spTgt>
                                        </p:tgtEl>
                                      </p:cBhvr>
                                    </p:animEffect>
                                    <p:anim calcmode="lin" valueType="num">
                                      <p:cBhvr>
                                        <p:cTn id="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3" end="3"/>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1000"/>
                                        <p:tgtEl>
                                          <p:spTgt spid="3">
                                            <p:txEl>
                                              <p:pRg st="5" end="5"/>
                                            </p:txEl>
                                          </p:spTgt>
                                        </p:tgtEl>
                                      </p:cBhvr>
                                    </p:animEffect>
                                    <p:anim calcmode="lin" valueType="num">
                                      <p:cBhvr>
                                        <p:cTn id="1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5" end="5"/>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1000"/>
                                        <p:tgtEl>
                                          <p:spTgt spid="3">
                                            <p:txEl>
                                              <p:pRg st="6" end="6"/>
                                            </p:txEl>
                                          </p:spTgt>
                                        </p:tgtEl>
                                      </p:cBhvr>
                                    </p:animEffect>
                                    <p:anim calcmode="lin" valueType="num">
                                      <p:cBhvr>
                                        <p:cTn id="2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6" end="6"/>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animEffect transition="in" filter="fade">
                                      <p:cBhvr>
                                        <p:cTn id="27" dur="1000"/>
                                        <p:tgtEl>
                                          <p:spTgt spid="3">
                                            <p:txEl>
                                              <p:pRg st="7" end="7"/>
                                            </p:txEl>
                                          </p:spTgt>
                                        </p:tgtEl>
                                      </p:cBhvr>
                                    </p:animEffect>
                                    <p:anim calcmode="lin" valueType="num">
                                      <p:cBhvr>
                                        <p:cTn id="28"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7" end="7"/>
                                            </p:txEl>
                                          </p:spTgt>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
                                            <p:txEl>
                                              <p:pRg st="8" end="8"/>
                                            </p:txEl>
                                          </p:spTgt>
                                        </p:tgtEl>
                                        <p:attrNameLst>
                                          <p:attrName>style.visibility</p:attrName>
                                        </p:attrNameLst>
                                      </p:cBhvr>
                                      <p:to>
                                        <p:strVal val="visible"/>
                                      </p:to>
                                    </p:set>
                                    <p:animEffect transition="in" filter="fade">
                                      <p:cBhvr>
                                        <p:cTn id="32" dur="1000"/>
                                        <p:tgtEl>
                                          <p:spTgt spid="3">
                                            <p:txEl>
                                              <p:pRg st="8" end="8"/>
                                            </p:txEl>
                                          </p:spTgt>
                                        </p:tgtEl>
                                      </p:cBhvr>
                                    </p:animEffect>
                                    <p:anim calcmode="lin" valueType="num">
                                      <p:cBhvr>
                                        <p:cTn id="33"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sz="3900" b="1" dirty="0"/>
              <a:t>Evitemos las excusas cuando Dios nos llama.</a:t>
            </a:r>
          </a:p>
          <a:p>
            <a:endParaRPr lang="es-CO" sz="3900" dirty="0"/>
          </a:p>
          <a:p>
            <a:pPr marL="0" indent="0" algn="ctr">
              <a:buNone/>
            </a:pPr>
            <a:r>
              <a:rPr lang="es-CO" sz="3500" b="1" u="sng" dirty="0"/>
              <a:t>Llamamiento de Gedeón.</a:t>
            </a:r>
          </a:p>
          <a:p>
            <a:pPr marL="0" indent="0" algn="ctr">
              <a:buNone/>
            </a:pPr>
            <a:r>
              <a:rPr lang="es-CO" dirty="0"/>
              <a:t>14﻿Y mirándole Jehová, le dijo: Ve con esta tu fuerza, y salvarás a Israel de la mano de los madianitas. ¿No te envío yo?﻿ </a:t>
            </a:r>
          </a:p>
          <a:p>
            <a:pPr marL="0" indent="0" algn="ctr">
              <a:buNone/>
            </a:pPr>
            <a:r>
              <a:rPr lang="es-CO" b="1" dirty="0"/>
              <a:t>15﻿Entonces le respondió: Ah, señor mío, ¿con qué salvaré yo a Israel? He aquí que mi familia es pobre en Manasés, y yo el menor en la casa de mi padre.﻿ </a:t>
            </a:r>
          </a:p>
          <a:p>
            <a:pPr marL="0" indent="0" algn="ctr">
              <a:buNone/>
            </a:pPr>
            <a:r>
              <a:rPr lang="es-CO" dirty="0"/>
              <a:t>16﻿Jehová le dijo: Ciertamente yo estaré contigo, y derrotarás a los madianitas como a un solo hombre. </a:t>
            </a:r>
          </a:p>
          <a:p>
            <a:pPr marL="0" indent="0" algn="ctr">
              <a:buNone/>
            </a:pPr>
            <a:r>
              <a:rPr lang="es-CO" dirty="0">
                <a:solidFill>
                  <a:srgbClr val="FF0000"/>
                </a:solidFill>
              </a:rPr>
              <a:t>Jueces 6:14-16</a:t>
            </a:r>
          </a:p>
          <a:p>
            <a:endParaRPr lang="es-CO" dirty="0"/>
          </a:p>
        </p:txBody>
      </p:sp>
    </p:spTree>
    <p:extLst>
      <p:ext uri="{BB962C8B-B14F-4D97-AF65-F5344CB8AC3E}">
        <p14:creationId xmlns:p14="http://schemas.microsoft.com/office/powerpoint/2010/main" val="28492718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ipe(down)">
                                      <p:cBhvr>
                                        <p:cTn id="7" dur="500"/>
                                        <p:tgtEl>
                                          <p:spTgt spid="3">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wipe(down)">
                                      <p:cBhvr>
                                        <p:cTn id="10" dur="500"/>
                                        <p:tgtEl>
                                          <p:spTgt spid="3">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wipe(down)">
                                      <p:cBhvr>
                                        <p:cTn id="13" dur="500"/>
                                        <p:tgtEl>
                                          <p:spTgt spid="3">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wipe(down)">
                                      <p:cBhvr>
                                        <p:cTn id="16" dur="500"/>
                                        <p:tgtEl>
                                          <p:spTgt spid="3">
                                            <p:txEl>
                                              <p:pRg st="5" end="5"/>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wipe(down)">
                                      <p:cBhvr>
                                        <p:cTn id="19"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lstStyle/>
          <a:p>
            <a:r>
              <a:rPr lang="es-CO" dirty="0"/>
              <a:t>Gedeón tenía una actitud negativa</a:t>
            </a:r>
          </a:p>
        </p:txBody>
      </p:sp>
      <p:sp>
        <p:nvSpPr>
          <p:cNvPr id="3" name="Marcador de contenido 2"/>
          <p:cNvSpPr>
            <a:spLocks noGrp="1"/>
          </p:cNvSpPr>
          <p:nvPr>
            <p:ph idx="1"/>
          </p:nvPr>
        </p:nvSpPr>
        <p:spPr>
          <a:xfrm>
            <a:off x="457200" y="4941168"/>
            <a:ext cx="8229600" cy="1728192"/>
          </a:xfrm>
        </p:spPr>
        <p:style>
          <a:lnRef idx="2">
            <a:schemeClr val="accent2"/>
          </a:lnRef>
          <a:fillRef idx="1">
            <a:schemeClr val="lt1"/>
          </a:fillRef>
          <a:effectRef idx="0">
            <a:schemeClr val="accent2"/>
          </a:effectRef>
          <a:fontRef idx="minor">
            <a:schemeClr val="dk1"/>
          </a:fontRef>
        </p:style>
        <p:txBody>
          <a:bodyPr>
            <a:normAutofit fontScale="92500" lnSpcReduction="20000"/>
          </a:bodyPr>
          <a:lstStyle/>
          <a:p>
            <a:pPr marL="0" indent="0" algn="ctr">
              <a:buNone/>
            </a:pPr>
            <a:r>
              <a:rPr lang="es-CO" b="1" dirty="0"/>
              <a:t>Dios lo capacitó para el servicio: En lugar de 32.000 hombres, desecho a 31.700, le dio la victoria con solo 300. Cuando Dios llama, capacita. </a:t>
            </a:r>
          </a:p>
          <a:p>
            <a:pPr marL="0" indent="0" algn="ctr">
              <a:buNone/>
            </a:pPr>
            <a:r>
              <a:rPr lang="es-CO" b="1" dirty="0"/>
              <a:t>Ver Jue.7:1-7.</a:t>
            </a:r>
          </a:p>
        </p:txBody>
      </p:sp>
      <p:pic>
        <p:nvPicPr>
          <p:cNvPr id="4" name="Imagen 3"/>
          <p:cNvPicPr>
            <a:picLocks noChangeAspect="1"/>
          </p:cNvPicPr>
          <p:nvPr/>
        </p:nvPicPr>
        <p:blipFill>
          <a:blip r:embed="rId2"/>
          <a:stretch>
            <a:fillRect/>
          </a:stretch>
        </p:blipFill>
        <p:spPr>
          <a:xfrm>
            <a:off x="567643" y="1845717"/>
            <a:ext cx="2695575" cy="2667372"/>
          </a:xfrm>
          <a:prstGeom prst="rect">
            <a:avLst/>
          </a:prstGeom>
          <a:scene3d>
            <a:camera prst="orthographicFront"/>
            <a:lightRig rig="threePt" dir="t"/>
          </a:scene3d>
          <a:sp3d>
            <a:bevelT w="165100" prst="coolSlant"/>
          </a:sp3d>
        </p:spPr>
      </p:pic>
      <p:pic>
        <p:nvPicPr>
          <p:cNvPr id="5" name="Imagen 4"/>
          <p:cNvPicPr>
            <a:picLocks noChangeAspect="1"/>
          </p:cNvPicPr>
          <p:nvPr/>
        </p:nvPicPr>
        <p:blipFill>
          <a:blip r:embed="rId3"/>
          <a:stretch>
            <a:fillRect/>
          </a:stretch>
        </p:blipFill>
        <p:spPr>
          <a:xfrm>
            <a:off x="6105525" y="1845717"/>
            <a:ext cx="2581275" cy="2667372"/>
          </a:xfrm>
          <a:prstGeom prst="rect">
            <a:avLst/>
          </a:prstGeom>
          <a:scene3d>
            <a:camera prst="orthographicFront"/>
            <a:lightRig rig="threePt" dir="t"/>
          </a:scene3d>
          <a:sp3d>
            <a:bevelT w="165100" prst="coolSlant"/>
          </a:sp3d>
        </p:spPr>
      </p:pic>
      <p:pic>
        <p:nvPicPr>
          <p:cNvPr id="6" name="Imagen 5"/>
          <p:cNvPicPr>
            <a:picLocks noChangeAspect="1"/>
          </p:cNvPicPr>
          <p:nvPr/>
        </p:nvPicPr>
        <p:blipFill>
          <a:blip r:embed="rId4"/>
          <a:stretch>
            <a:fillRect/>
          </a:stretch>
        </p:blipFill>
        <p:spPr>
          <a:xfrm>
            <a:off x="3428591" y="1845717"/>
            <a:ext cx="2511561" cy="2667372"/>
          </a:xfrm>
          <a:prstGeom prst="rect">
            <a:avLst/>
          </a:prstGeom>
        </p:spPr>
      </p:pic>
      <p:sp>
        <p:nvSpPr>
          <p:cNvPr id="7" name="Rectángulo 6"/>
          <p:cNvSpPr/>
          <p:nvPr/>
        </p:nvSpPr>
        <p:spPr>
          <a:xfrm>
            <a:off x="3996604" y="3506575"/>
            <a:ext cx="1377493" cy="1200329"/>
          </a:xfrm>
          <a:prstGeom prst="rect">
            <a:avLst/>
          </a:prstGeom>
        </p:spPr>
        <p:txBody>
          <a:bodyPr wrap="none">
            <a:spAutoFit/>
          </a:bodyPr>
          <a:lstStyle/>
          <a:p>
            <a:r>
              <a:rPr lang="es-CO" sz="2400" b="1" dirty="0">
                <a:solidFill>
                  <a:schemeClr val="bg1"/>
                </a:solidFill>
              </a:rPr>
              <a:t>Negativa </a:t>
            </a:r>
          </a:p>
          <a:p>
            <a:pPr algn="ctr"/>
            <a:r>
              <a:rPr lang="es-CO" sz="2400" b="1" dirty="0">
                <a:solidFill>
                  <a:schemeClr val="bg1"/>
                </a:solidFill>
              </a:rPr>
              <a:t>A </a:t>
            </a:r>
          </a:p>
          <a:p>
            <a:r>
              <a:rPr lang="es-CO" sz="2400" b="1" dirty="0">
                <a:solidFill>
                  <a:schemeClr val="bg1"/>
                </a:solidFill>
              </a:rPr>
              <a:t>Positiva</a:t>
            </a:r>
          </a:p>
        </p:txBody>
      </p:sp>
    </p:spTree>
    <p:extLst>
      <p:ext uri="{BB962C8B-B14F-4D97-AF65-F5344CB8AC3E}">
        <p14:creationId xmlns:p14="http://schemas.microsoft.com/office/powerpoint/2010/main" val="37757656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04664"/>
            <a:ext cx="8229600" cy="6120680"/>
          </a:xfrm>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dirty="0"/>
              <a:t>Muchas veces frente a un determinado servicio nos vemos incapaces de poder desarrollarlo, pero si tenemos el mandato del Señor no debemos preocuparnos.</a:t>
            </a:r>
          </a:p>
          <a:p>
            <a:pPr marL="0" indent="0" algn="ctr">
              <a:buNone/>
            </a:pPr>
            <a:r>
              <a:rPr lang="es-CO" dirty="0"/>
              <a:t> </a:t>
            </a:r>
          </a:p>
          <a:p>
            <a:pPr marL="0" indent="0" algn="ctr">
              <a:buNone/>
            </a:pPr>
            <a:r>
              <a:rPr lang="es-CO" dirty="0">
                <a:solidFill>
                  <a:srgbClr val="C00000"/>
                </a:solidFill>
              </a:rPr>
              <a:t>Si Dios nos manda, nos dará todo lo necesario para poder desarrollar el ministerio encomendado.</a:t>
            </a:r>
          </a:p>
          <a:p>
            <a:pPr marL="0" indent="0" algn="ctr">
              <a:buNone/>
            </a:pPr>
            <a:r>
              <a:rPr lang="es-CO" dirty="0">
                <a:solidFill>
                  <a:srgbClr val="C00000"/>
                </a:solidFill>
              </a:rPr>
              <a:t>Cuando Dios manda, siempre viene el mandato acompañado con su compañía y poder.</a:t>
            </a:r>
          </a:p>
          <a:p>
            <a:pPr marL="0" indent="0" algn="ctr">
              <a:buNone/>
            </a:pPr>
            <a:r>
              <a:rPr lang="es-CO" dirty="0">
                <a:solidFill>
                  <a:srgbClr val="C00000"/>
                </a:solidFill>
              </a:rPr>
              <a:t>Si Dios te llama no pongas excusas, junto con el llamado viene la forma de desarrollarlo y el poder necesario para poder realizarlo.</a:t>
            </a:r>
          </a:p>
          <a:p>
            <a:pPr marL="0" indent="0" algn="ctr">
              <a:buNone/>
            </a:pPr>
            <a:r>
              <a:rPr lang="es-CO" dirty="0"/>
              <a:t> </a:t>
            </a:r>
          </a:p>
          <a:p>
            <a:pPr marL="0" indent="0" algn="ctr">
              <a:buNone/>
            </a:pPr>
            <a:r>
              <a:rPr lang="es-CO" dirty="0"/>
              <a:t>¿Qué excusas estás poniendo hoy para no entregar tu vida a Jesús? ¿O para servir a Dios?</a:t>
            </a:r>
          </a:p>
          <a:p>
            <a:endParaRPr lang="es-CO" dirty="0"/>
          </a:p>
        </p:txBody>
      </p:sp>
    </p:spTree>
    <p:extLst>
      <p:ext uri="{BB962C8B-B14F-4D97-AF65-F5344CB8AC3E}">
        <p14:creationId xmlns:p14="http://schemas.microsoft.com/office/powerpoint/2010/main" val="1497008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wipe(down)">
                                      <p:cBhvr>
                                        <p:cTn id="7" dur="500"/>
                                        <p:tgtEl>
                                          <p:spTgt spid="3">
                                            <p:txEl>
                                              <p:pRg st="4" end="4"/>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wipe(down)">
                                      <p:cBhvr>
                                        <p:cTn id="10" dur="500"/>
                                        <p:tgtEl>
                                          <p:spTgt spid="3">
                                            <p:txEl>
                                              <p:pRg st="5" end="5"/>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wipe(down)">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120680"/>
          </a:xfrm>
        </p:spPr>
        <p:txBody>
          <a:bodyPr/>
          <a:lstStyle/>
          <a:p>
            <a:pPr marL="0" indent="0" algn="ctr">
              <a:buNone/>
            </a:pPr>
            <a:r>
              <a:rPr lang="es-CO" sz="3600" b="1" dirty="0"/>
              <a:t>Ser un LIDER es ser un SERVIDOR.</a:t>
            </a:r>
          </a:p>
          <a:p>
            <a:pPr marL="0" indent="0">
              <a:buNone/>
            </a:pPr>
            <a:endParaRPr lang="es-CO" dirty="0"/>
          </a:p>
          <a:p>
            <a:pPr marL="0" indent="0" algn="ctr">
              <a:buNone/>
            </a:pPr>
            <a:r>
              <a:rPr lang="es-CO" dirty="0"/>
              <a:t>“</a:t>
            </a:r>
            <a:r>
              <a:rPr lang="es-CO" b="1" i="1" dirty="0"/>
              <a:t>﻿y el que quiera ser el primero entre vosotros será vuestro siervo;﻿ ﻿﻿ 28﻿como el Hijo del Hombre no vino para ser servido, sino para servir, y para dar su vida en rescate por muchos</a:t>
            </a:r>
            <a:r>
              <a:rPr lang="es-CO" dirty="0"/>
              <a:t>”.</a:t>
            </a:r>
          </a:p>
          <a:p>
            <a:pPr marL="0" indent="0" algn="ctr">
              <a:buNone/>
            </a:pPr>
            <a:r>
              <a:rPr lang="es-CO" dirty="0"/>
              <a:t> </a:t>
            </a:r>
            <a:r>
              <a:rPr lang="es-CO" dirty="0">
                <a:solidFill>
                  <a:srgbClr val="C00000"/>
                </a:solidFill>
              </a:rPr>
              <a:t>Mateo 20:27-28</a:t>
            </a:r>
          </a:p>
          <a:p>
            <a:endParaRPr lang="es-CO" dirty="0"/>
          </a:p>
        </p:txBody>
      </p:sp>
      <p:pic>
        <p:nvPicPr>
          <p:cNvPr id="4" name="Imagen 3"/>
          <p:cNvPicPr>
            <a:picLocks noChangeAspect="1"/>
          </p:cNvPicPr>
          <p:nvPr/>
        </p:nvPicPr>
        <p:blipFill>
          <a:blip r:embed="rId2"/>
          <a:stretch>
            <a:fillRect/>
          </a:stretch>
        </p:blipFill>
        <p:spPr>
          <a:xfrm>
            <a:off x="3362325" y="4221088"/>
            <a:ext cx="2419350" cy="1933575"/>
          </a:xfrm>
          <a:prstGeom prst="rect">
            <a:avLst/>
          </a:prstGeom>
        </p:spPr>
      </p:pic>
      <p:sp>
        <p:nvSpPr>
          <p:cNvPr id="5" name="Rectángulo 4"/>
          <p:cNvSpPr/>
          <p:nvPr/>
        </p:nvSpPr>
        <p:spPr>
          <a:xfrm>
            <a:off x="2303748" y="6191726"/>
            <a:ext cx="4536504" cy="523220"/>
          </a:xfrm>
          <a:prstGeom prst="rect">
            <a:avLst/>
          </a:prstGeom>
        </p:spPr>
        <p:txBody>
          <a:bodyPr wrap="square">
            <a:spAutoFit/>
          </a:bodyPr>
          <a:lstStyle/>
          <a:p>
            <a:r>
              <a:rPr lang="es-CO" sz="2800" b="1" dirty="0">
                <a:solidFill>
                  <a:srgbClr val="C00000"/>
                </a:solidFill>
              </a:rPr>
              <a:t>Ver Juan 13:13-15; Fil.2:5-11</a:t>
            </a:r>
          </a:p>
        </p:txBody>
      </p:sp>
    </p:spTree>
    <p:extLst>
      <p:ext uri="{BB962C8B-B14F-4D97-AF65-F5344CB8AC3E}">
        <p14:creationId xmlns:p14="http://schemas.microsoft.com/office/powerpoint/2010/main" val="25610692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dirty="0"/>
              <a:t>“24﻿Hubo también entre ellos una disputa sobre quién de ellos sería el mayor.﻿ ﻿﻿ </a:t>
            </a:r>
          </a:p>
          <a:p>
            <a:pPr marL="0" indent="0" algn="ctr">
              <a:buNone/>
            </a:pPr>
            <a:r>
              <a:rPr lang="es-CO" dirty="0"/>
              <a:t>25﻿Pero Él les dijo: Los reyes de las naciones se enseñorean de ellas, y los que sobre ellas tienen autoridad son llamados bienhechores;﻿ 26﻿mas no así vosotros,﻿ ﻿ sino sea el mayor entre vosotros como el más joven, y el que dirige, como el que sirve. ﻿﻿ </a:t>
            </a:r>
          </a:p>
          <a:p>
            <a:pPr marL="0" indent="0" algn="ctr">
              <a:buNone/>
            </a:pPr>
            <a:r>
              <a:rPr lang="es-CO" dirty="0"/>
              <a:t>27﻿Porque, ¿cuál es mayor, el que se sienta a la mesa, o el que sirve? ¿No es el que se sienta a la mesa? Mas yo estoy entre vosotros como el que sirve.﻿ ﻿</a:t>
            </a:r>
          </a:p>
          <a:p>
            <a:pPr marL="0" indent="0" algn="ctr">
              <a:buNone/>
            </a:pPr>
            <a:r>
              <a:rPr lang="es-CO" dirty="0"/>
              <a:t>28﻿Pero vosotros sois los que habéis permanecido conmigo en mis </a:t>
            </a:r>
            <a:r>
              <a:rPr lang="es-CO" u="sng" dirty="0"/>
              <a:t>pruebas</a:t>
            </a:r>
            <a:r>
              <a:rPr lang="es-CO" dirty="0"/>
              <a:t>.﻿ 29﻿Yo, pues, os asigno un reino, como mi Padre me lo asignó a mí,﻿ 30﻿para que comáis y bebáis a mi mesa en mi reino, y os sentéis en tronos juzgando a las doce tribus de Israel”.﻿ </a:t>
            </a:r>
          </a:p>
          <a:p>
            <a:pPr marL="0" indent="0" algn="ctr">
              <a:buNone/>
            </a:pPr>
            <a:r>
              <a:rPr lang="es-CO" dirty="0">
                <a:solidFill>
                  <a:srgbClr val="FF0000"/>
                </a:solidFill>
              </a:rPr>
              <a:t>Lucas 22:24-30</a:t>
            </a:r>
          </a:p>
          <a:p>
            <a:endParaRPr lang="es-CO" dirty="0"/>
          </a:p>
        </p:txBody>
      </p:sp>
    </p:spTree>
    <p:extLst>
      <p:ext uri="{BB962C8B-B14F-4D97-AF65-F5344CB8AC3E}">
        <p14:creationId xmlns:p14="http://schemas.microsoft.com/office/powerpoint/2010/main" val="8728867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80720"/>
          </a:xfrm>
        </p:spPr>
        <p:txBody>
          <a:bodyPr>
            <a:normAutofit fontScale="85000" lnSpcReduction="20000"/>
          </a:bodyPr>
          <a:lstStyle/>
          <a:p>
            <a:pPr marL="0" indent="0" algn="ctr">
              <a:buNone/>
            </a:pPr>
            <a:r>
              <a:rPr lang="es-CO" dirty="0">
                <a:solidFill>
                  <a:srgbClr val="FF0000"/>
                </a:solidFill>
              </a:rPr>
              <a:t>Frente al requerimiento de ser el mayor, de ocupar cargos, de tener reconocimiento entre los hombre Cristo puso bien en claro lo que significa servir a Dios.</a:t>
            </a:r>
          </a:p>
          <a:p>
            <a:pPr marL="0" indent="0" algn="ctr">
              <a:buNone/>
            </a:pPr>
            <a:endParaRPr lang="es-CO" sz="3300" b="1" dirty="0">
              <a:solidFill>
                <a:srgbClr val="FF0000"/>
              </a:solidFill>
            </a:endParaRPr>
          </a:p>
          <a:p>
            <a:pPr marL="0" indent="0" algn="ctr">
              <a:buNone/>
            </a:pPr>
            <a:r>
              <a:rPr lang="es-CO" sz="3300" b="1" dirty="0"/>
              <a:t>¿Quieres ser el primero? </a:t>
            </a:r>
          </a:p>
          <a:p>
            <a:pPr marL="0" indent="0" algn="ctr">
              <a:buNone/>
            </a:pPr>
            <a:r>
              <a:rPr lang="es-CO" dirty="0"/>
              <a:t>SE UN SIRVO.</a:t>
            </a:r>
          </a:p>
          <a:p>
            <a:pPr marL="0" indent="0" algn="ctr">
              <a:buNone/>
            </a:pPr>
            <a:r>
              <a:rPr lang="es-CO" dirty="0"/>
              <a:t>¡Tome el ejemplo de Cristo, se humillo a tal punto de lavar los pies de sus discípulos, morir en la cruz por nosotros! </a:t>
            </a:r>
          </a:p>
          <a:p>
            <a:pPr marL="0" indent="0" algn="ctr">
              <a:buNone/>
            </a:pPr>
            <a:r>
              <a:rPr lang="es-CO" b="1" dirty="0"/>
              <a:t>¿Qué estás dispuesto a entregar para servir a Dios? </a:t>
            </a:r>
          </a:p>
          <a:p>
            <a:pPr marL="0" indent="0" algn="ctr">
              <a:buNone/>
            </a:pPr>
            <a:r>
              <a:rPr lang="es-CO" b="1" dirty="0"/>
              <a:t>Ver Luc.14:25,26.</a:t>
            </a:r>
          </a:p>
          <a:p>
            <a:pPr marL="0" indent="0" algn="ctr">
              <a:buNone/>
            </a:pPr>
            <a:endParaRPr lang="es-CO" dirty="0"/>
          </a:p>
          <a:p>
            <a:pPr marL="0" indent="0" algn="ctr">
              <a:buNone/>
            </a:pPr>
            <a:r>
              <a:rPr lang="es-CO" dirty="0">
                <a:solidFill>
                  <a:srgbClr val="FF0000"/>
                </a:solidFill>
              </a:rPr>
              <a:t>El les explico que el modelo que tiene el mundo, está equivocado no funciona en los planes de Dios.  Cuando uno desarrolla un ministerio de humildad, de servicio, de entrega, ese es el considerado mayor en el reino de los cielos.</a:t>
            </a:r>
          </a:p>
        </p:txBody>
      </p:sp>
    </p:spTree>
    <p:extLst>
      <p:ext uri="{BB962C8B-B14F-4D97-AF65-F5344CB8AC3E}">
        <p14:creationId xmlns:p14="http://schemas.microsoft.com/office/powerpoint/2010/main" val="111744614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circle(in)">
                                      <p:cBhvr>
                                        <p:cTn id="7" dur="2000"/>
                                        <p:tgtEl>
                                          <p:spTgt spid="3">
                                            <p:txEl>
                                              <p:pRg st="5" end="5"/>
                                            </p:txEl>
                                          </p:spTgt>
                                        </p:tgtEl>
                                      </p:cBhvr>
                                    </p:animEffect>
                                  </p:childTnLst>
                                </p:cTn>
                              </p:par>
                              <p:par>
                                <p:cTn id="8" presetID="6" presetClass="entr" presetSubtype="16" fill="hold" nodeType="withEffect">
                                  <p:stCondLst>
                                    <p:cond delay="0"/>
                                  </p:stCondLst>
                                  <p:childTnLst>
                                    <p:set>
                                      <p:cBhvr>
                                        <p:cTn id="9" dur="1" fill="hold">
                                          <p:stCondLst>
                                            <p:cond delay="0"/>
                                          </p:stCondLst>
                                        </p:cTn>
                                        <p:tgtEl>
                                          <p:spTgt spid="3">
                                            <p:txEl>
                                              <p:pRg st="6" end="6"/>
                                            </p:txEl>
                                          </p:spTgt>
                                        </p:tgtEl>
                                        <p:attrNameLst>
                                          <p:attrName>style.visibility</p:attrName>
                                        </p:attrNameLst>
                                      </p:cBhvr>
                                      <p:to>
                                        <p:strVal val="visible"/>
                                      </p:to>
                                    </p:set>
                                    <p:animEffect transition="in" filter="circle(in)">
                                      <p:cBhvr>
                                        <p:cTn id="10" dur="2000"/>
                                        <p:tgtEl>
                                          <p:spTgt spid="3">
                                            <p:txEl>
                                              <p:pRg st="6" end="6"/>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circle(in)">
                                      <p:cBhvr>
                                        <p:cTn id="13" dur="20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476672"/>
            <a:ext cx="8229600" cy="597666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85000" lnSpcReduction="10000"/>
          </a:bodyPr>
          <a:lstStyle/>
          <a:p>
            <a:pPr marL="0" indent="0" algn="ctr">
              <a:buNone/>
            </a:pPr>
            <a:r>
              <a:rPr lang="es-CO" dirty="0"/>
              <a:t>volvió a mostrar su ejemplo, el discípulo no es mayor que su señor, si nuestro Señor vino a servirnos, ¿cuál debe ser nuestra actitud?</a:t>
            </a:r>
          </a:p>
          <a:p>
            <a:endParaRPr lang="es-CO" dirty="0"/>
          </a:p>
          <a:p>
            <a:pPr marL="0" indent="0" algn="ctr">
              <a:buNone/>
            </a:pPr>
            <a:r>
              <a:rPr lang="es-CO" dirty="0"/>
              <a:t>“</a:t>
            </a:r>
            <a:r>
              <a:rPr lang="es-CO" b="1" i="1" dirty="0"/>
              <a:t>10﻿Ni seáis llamados maestros; porque uno es vuestro Maestro, el Cristo.﻿ 11﻿El que es el mayor de vosotros, sea vuestro siervo.﻿ ﻿ 12﻿Porque el que se enaltece será humillado, y el que se humilla será enaltecido</a:t>
            </a:r>
            <a:r>
              <a:rPr lang="es-CO" dirty="0"/>
              <a:t>” </a:t>
            </a:r>
          </a:p>
          <a:p>
            <a:pPr marL="0" indent="0" algn="ctr">
              <a:buNone/>
            </a:pPr>
            <a:r>
              <a:rPr lang="es-CO" b="1" dirty="0"/>
              <a:t>Mateo 23:10-12</a:t>
            </a:r>
          </a:p>
          <a:p>
            <a:endParaRPr lang="es-CO" dirty="0"/>
          </a:p>
          <a:p>
            <a:pPr marL="0" indent="0" algn="ctr">
              <a:buNone/>
            </a:pPr>
            <a:r>
              <a:rPr lang="es-CO" dirty="0"/>
              <a:t>El servir como Dios nos indica, de la forma en que nos manda, con la actitud que Él desea nos ENALTECE. No nos dejemos confundir, si hacemos las cosas como Dios quiere, seremos bendecidos por Dios.</a:t>
            </a:r>
          </a:p>
          <a:p>
            <a:endParaRPr lang="es-CO" dirty="0"/>
          </a:p>
        </p:txBody>
      </p:sp>
    </p:spTree>
    <p:extLst>
      <p:ext uri="{BB962C8B-B14F-4D97-AF65-F5344CB8AC3E}">
        <p14:creationId xmlns:p14="http://schemas.microsoft.com/office/powerpoint/2010/main" val="1500498092"/>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additive="base">
                                        <p:cTn id="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anim calcmode="lin" valueType="num">
                                      <p:cBhvr additive="base">
                                        <p:cTn id="1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188640"/>
            <a:ext cx="8229600" cy="6669360"/>
          </a:xfrm>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b="1" i="1" dirty="0"/>
              <a:t>COLABORACIÓN</a:t>
            </a:r>
            <a:br>
              <a:rPr lang="es-CO" dirty="0"/>
            </a:br>
            <a:r>
              <a:rPr lang="es-CO" b="1" dirty="0"/>
              <a:t>Unanimidad equivocada </a:t>
            </a:r>
          </a:p>
          <a:p>
            <a:pPr marL="0" indent="0" algn="ctr">
              <a:buNone/>
            </a:pPr>
            <a:r>
              <a:rPr lang="es-CO" dirty="0">
                <a:solidFill>
                  <a:srgbClr val="FF0000"/>
                </a:solidFill>
              </a:rPr>
              <a:t>Números 11.4-10.</a:t>
            </a:r>
          </a:p>
          <a:p>
            <a:pPr marL="0" indent="0" algn="ctr">
              <a:buNone/>
            </a:pPr>
            <a:r>
              <a:rPr lang="es-CO" dirty="0"/>
              <a:t> 4 Y la gente extranjera que se mezcló con ellos tuvo un vivo deseo, y los hijos de Israel también volvieron a llorar y dijeron: ¡Quién nos diera a comer carne! 5 Nos acordamos del pescado que comíamos en Egipto de balde, de los pepinos, los melones, los puerros, las cebollas y los ajos; 6 y ahora nuestra alma se seca; pues nada sino este maná ven nuestros ojos.</a:t>
            </a:r>
          </a:p>
          <a:p>
            <a:pPr marL="0" indent="0" algn="ctr">
              <a:buNone/>
            </a:pPr>
            <a:r>
              <a:rPr lang="es-CO" dirty="0"/>
              <a:t>7 Y era el maná como semilla de culantro, y su color como color de bedelio. 8 El pueblo se esparcía y lo recogía, y lo molía en molinos o lo majaba en morteros, y lo cocía en caldera o hacía de él tortas; su sabor era como sabor de aceite nuevo. 9 Y cuando descendía el rocío sobre el campamento de noche, el maná descendía sobre él.</a:t>
            </a:r>
          </a:p>
          <a:p>
            <a:pPr marL="0" indent="0" algn="ctr">
              <a:buNone/>
            </a:pPr>
            <a:r>
              <a:rPr lang="es-CO" dirty="0"/>
              <a:t> 10 Y oyó Moisés al pueblo, que lloraba por sus familias, cada uno a la puerta de su tienda; y la ira de Jehová se encendió en gran manera; también le pareció mal a Moisés.</a:t>
            </a:r>
          </a:p>
          <a:p>
            <a:pPr marL="0" indent="0" algn="ctr">
              <a:buNone/>
            </a:pPr>
            <a:r>
              <a:rPr lang="es-CO" b="1" dirty="0">
                <a:solidFill>
                  <a:srgbClr val="FF0000"/>
                </a:solidFill>
              </a:rPr>
              <a:t>Ver 2 Cor.6:14-18.</a:t>
            </a:r>
            <a:br>
              <a:rPr lang="es-CO" b="1" dirty="0">
                <a:solidFill>
                  <a:srgbClr val="FF0000"/>
                </a:solidFill>
              </a:rPr>
            </a:br>
            <a:endParaRPr lang="es-CO" b="1" dirty="0">
              <a:solidFill>
                <a:srgbClr val="FF0000"/>
              </a:solidFill>
            </a:endParaRPr>
          </a:p>
        </p:txBody>
      </p:sp>
    </p:spTree>
    <p:extLst>
      <p:ext uri="{BB962C8B-B14F-4D97-AF65-F5344CB8AC3E}">
        <p14:creationId xmlns:p14="http://schemas.microsoft.com/office/powerpoint/2010/main" val="19884760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p:spPr>
        <p:txBody>
          <a:bodyPr>
            <a:normAutofit fontScale="85000" lnSpcReduction="10000"/>
          </a:bodyPr>
          <a:lstStyle/>
          <a:p>
            <a:pPr marL="0" indent="0" algn="ctr">
              <a:buNone/>
            </a:pPr>
            <a:r>
              <a:rPr lang="es-CO" sz="3600" b="1" i="1" dirty="0"/>
              <a:t>Colaboración entre parentela</a:t>
            </a:r>
            <a:r>
              <a:rPr lang="es-CO" dirty="0"/>
              <a:t>. </a:t>
            </a:r>
          </a:p>
          <a:p>
            <a:pPr marL="0" indent="0" algn="ctr">
              <a:buNone/>
            </a:pPr>
            <a:r>
              <a:rPr lang="es-CO" dirty="0">
                <a:solidFill>
                  <a:srgbClr val="FF0000"/>
                </a:solidFill>
              </a:rPr>
              <a:t>Rut 3.1-18</a:t>
            </a:r>
            <a:r>
              <a:rPr lang="es-CO" dirty="0"/>
              <a:t>.</a:t>
            </a:r>
          </a:p>
          <a:p>
            <a:pPr marL="0" indent="0" algn="ctr">
              <a:buNone/>
            </a:pPr>
            <a:r>
              <a:rPr lang="es-CO" dirty="0"/>
              <a:t>“Después le dijo su suegra Noemí: Hija mía, ¿no he de buscar hogar para ti, para que te vaya bien? 2 ¿No es Booz nuestro pariente, con cuyas criadas tú has estado? He aquí que él avienta esta noche la parva de las cebadas. 3 Te lavarás, pues, y te ungirás, y vistiéndote tus vestidos, irás a la era; mas no te darás a conocer al varón hasta que él haya acabado de comer y de beber. 4 Y cuando él se acueste, notarás el lugar donde se acuesta, e irás y descubrirás sus pies, y te acostarás allí; y él te dirá lo que hayas de hacer.</a:t>
            </a:r>
          </a:p>
          <a:p>
            <a:pPr marL="0" indent="0" algn="ctr">
              <a:buNone/>
            </a:pPr>
            <a:r>
              <a:rPr lang="es-CO" dirty="0"/>
              <a:t> 5 Y ella respondió: </a:t>
            </a:r>
            <a:r>
              <a:rPr lang="es-CO" u="sng" dirty="0"/>
              <a:t>Haré todo lo que tú me mandes</a:t>
            </a:r>
            <a:r>
              <a:rPr lang="es-CO" dirty="0"/>
              <a:t>. 6 Descendió, pues, a la era, e hizo todo lo que su suegra le había mandado”.</a:t>
            </a:r>
          </a:p>
          <a:p>
            <a:pPr marL="0" indent="0" algn="ctr">
              <a:buNone/>
            </a:pPr>
            <a:r>
              <a:rPr lang="es-CO" dirty="0"/>
              <a:t> </a:t>
            </a:r>
          </a:p>
        </p:txBody>
      </p:sp>
    </p:spTree>
    <p:extLst>
      <p:ext uri="{BB962C8B-B14F-4D97-AF65-F5344CB8AC3E}">
        <p14:creationId xmlns:p14="http://schemas.microsoft.com/office/powerpoint/2010/main" val="102763661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9"/>
            <a:ext cx="8229600" cy="6408712"/>
          </a:xfrm>
        </p:spPr>
        <p:txBody>
          <a:bodyPr>
            <a:normAutofit fontScale="85000" lnSpcReduction="20000"/>
          </a:bodyPr>
          <a:lstStyle/>
          <a:p>
            <a:pPr marL="0" indent="0" algn="ctr">
              <a:buNone/>
            </a:pPr>
            <a:r>
              <a:rPr lang="es-CO" dirty="0"/>
              <a:t>7 “Y cuando Booz hubo comido y bebido, y su corazón estuvo contento, se retiró a dormir a un lado del montón. Entonces ella vino calladamente, y le descubrió los pies y se acostó. </a:t>
            </a:r>
          </a:p>
          <a:p>
            <a:pPr marL="0" indent="0" algn="ctr">
              <a:buNone/>
            </a:pPr>
            <a:r>
              <a:rPr lang="es-CO" dirty="0"/>
              <a:t>8 Y aconteció que a la medianoche se estremeció aquel hombre, y se volvió; y he aquí, una mujer estaba acostada a sus pies. 9 Entonces él dijo: ¿Quién eres? Y ella respondió: Yo soy Rut tu sierva; extiende el borde de tu capa sobre tu sierva, por cuanto eres pariente cercano. </a:t>
            </a:r>
          </a:p>
          <a:p>
            <a:pPr marL="0" indent="0" algn="ctr">
              <a:buNone/>
            </a:pPr>
            <a:endParaRPr lang="es-CO" dirty="0"/>
          </a:p>
          <a:p>
            <a:pPr marL="0" indent="0" algn="ctr">
              <a:buNone/>
            </a:pPr>
            <a:r>
              <a:rPr lang="es-CO" dirty="0"/>
              <a:t>10 Y él dijo: Bendita seas tú de Jehová, hija mía; has hecho mejor tu postrera bondad que la primera, no yendo en busca de los jóvenes, sean pobres o ricos. 11 Ahora pues, no temas, hija mía; yo haré contigo lo que tú digas, pues toda la gente de mi pueblo sabe que eres mujer virtuosa. 12 Y ahora, aunque es cierto que yo soy pariente cercano, con todo eso hay pariente más cercano que yo”. </a:t>
            </a:r>
          </a:p>
        </p:txBody>
      </p:sp>
    </p:spTree>
    <p:extLst>
      <p:ext uri="{BB962C8B-B14F-4D97-AF65-F5344CB8AC3E}">
        <p14:creationId xmlns:p14="http://schemas.microsoft.com/office/powerpoint/2010/main" val="886788376"/>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336704"/>
          </a:xfrm>
        </p:spPr>
        <p:txBody>
          <a:bodyPr>
            <a:normAutofit fontScale="85000" lnSpcReduction="20000"/>
          </a:bodyPr>
          <a:lstStyle/>
          <a:p>
            <a:pPr marL="0" indent="0" algn="ctr">
              <a:buNone/>
            </a:pPr>
            <a:r>
              <a:rPr lang="es-CO" dirty="0"/>
              <a:t>13 “Pasa aquí la noche, y cuando sea de día, si él te redimiere, bien, redímate; mas si él no te quisiere redimir, yo te redimiré, vive Jehová. Descansa, pues, hasta la mañana.</a:t>
            </a:r>
          </a:p>
          <a:p>
            <a:pPr marL="0" indent="0" algn="ctr">
              <a:buNone/>
            </a:pPr>
            <a:r>
              <a:rPr lang="es-CO" dirty="0"/>
              <a:t>14 Y después que durmió a sus pies hasta la mañana, se levantó antes que los hombres pudieran reconocerse unos a otros; porque él dijo: No se sepa que vino mujer a la era. 15 Después le dijo: Quítate el manto que traes sobre ti, y tenlo. Y teniéndolo ella, él midió seis medidas de cebada, y se las puso encima; y ella se fue a la ciudad.</a:t>
            </a:r>
          </a:p>
          <a:p>
            <a:pPr marL="0" indent="0" algn="ctr">
              <a:buNone/>
            </a:pPr>
            <a:r>
              <a:rPr lang="es-CO" dirty="0"/>
              <a:t>16 Y cuando llegó a donde estaba su suegra, ésta le dijo: ¿Qué hay, hija mía? Y le contó ella todo lo que con aquel varón le había acontecido. 17 Y dijo: Estas seis medidas de cebada me dio, diciéndome: A fin de que no vayas a tu suegra con las manos vacías.</a:t>
            </a:r>
          </a:p>
          <a:p>
            <a:pPr marL="0" indent="0" algn="ctr">
              <a:buNone/>
            </a:pPr>
            <a:r>
              <a:rPr lang="es-CO" dirty="0"/>
              <a:t>18 Entonces Noemí dijo: Espérate, hija mía, hasta que sepas cómo se resuelve el asunto; porque aquel hombre no descansará hasta que concluya el asunto hoy”. </a:t>
            </a:r>
          </a:p>
          <a:p>
            <a:endParaRPr lang="es-CO" dirty="0"/>
          </a:p>
        </p:txBody>
      </p:sp>
    </p:spTree>
    <p:extLst>
      <p:ext uri="{BB962C8B-B14F-4D97-AF65-F5344CB8AC3E}">
        <p14:creationId xmlns:p14="http://schemas.microsoft.com/office/powerpoint/2010/main" val="767648811"/>
      </p:ext>
    </p:extLst>
  </p:cSld>
  <p:clrMapOvr>
    <a:masterClrMapping/>
  </p:clrMapOvr>
  <p:transition spd="slow">
    <p:wheel spokes="1"/>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5793507"/>
          </a:xfrm>
        </p:spPr>
        <p:txBody>
          <a:bodyPr/>
          <a:lstStyle/>
          <a:p>
            <a:pPr marL="0" indent="0" algn="ctr">
              <a:buNone/>
            </a:pPr>
            <a:r>
              <a:rPr lang="es-CO" sz="4000" b="1" dirty="0"/>
              <a:t>Trabajando diligentemente unidos </a:t>
            </a:r>
          </a:p>
          <a:p>
            <a:pPr marL="0" indent="0" algn="ctr">
              <a:buNone/>
            </a:pPr>
            <a:r>
              <a:rPr lang="es-CO" dirty="0">
                <a:solidFill>
                  <a:srgbClr val="FF0000"/>
                </a:solidFill>
              </a:rPr>
              <a:t>Nehemías 4.6.</a:t>
            </a:r>
          </a:p>
          <a:p>
            <a:pPr marL="0" indent="0" algn="ctr">
              <a:buNone/>
            </a:pPr>
            <a:r>
              <a:rPr lang="es-CO" dirty="0">
                <a:solidFill>
                  <a:srgbClr val="FF0000"/>
                </a:solidFill>
              </a:rPr>
              <a:t>  </a:t>
            </a:r>
            <a:r>
              <a:rPr lang="es-CO" dirty="0"/>
              <a:t>“</a:t>
            </a:r>
            <a:r>
              <a:rPr lang="es-CO" i="1" dirty="0"/>
              <a:t>Edificamos, pues, el muro, y toda la muralla fue terminada hasta la mitad de su altura, </a:t>
            </a:r>
            <a:r>
              <a:rPr lang="es-CO" i="1" u="sng" dirty="0"/>
              <a:t>porque el pueblo tuvo ánimo para trabajar</a:t>
            </a:r>
            <a:r>
              <a:rPr lang="es-CO" i="1" dirty="0"/>
              <a:t>”</a:t>
            </a:r>
          </a:p>
        </p:txBody>
      </p:sp>
      <p:sp>
        <p:nvSpPr>
          <p:cNvPr id="4" name="Rectángulo 3"/>
          <p:cNvSpPr/>
          <p:nvPr/>
        </p:nvSpPr>
        <p:spPr>
          <a:xfrm>
            <a:off x="863588" y="3933056"/>
            <a:ext cx="7416824" cy="2400657"/>
          </a:xfrm>
          <a:prstGeom prst="rect">
            <a:avLst/>
          </a:prstGeom>
        </p:spPr>
        <p:txBody>
          <a:bodyPr wrap="square">
            <a:spAutoFit/>
          </a:bodyPr>
          <a:lstStyle/>
          <a:p>
            <a:pPr algn="ctr"/>
            <a:r>
              <a:rPr lang="es-CO" sz="3600" b="1" dirty="0"/>
              <a:t>Hierro con hierro se aguza</a:t>
            </a:r>
          </a:p>
          <a:p>
            <a:pPr algn="ctr"/>
            <a:r>
              <a:rPr lang="es-CO" dirty="0"/>
              <a:t> </a:t>
            </a:r>
            <a:r>
              <a:rPr lang="es-CO" sz="3200" dirty="0">
                <a:solidFill>
                  <a:srgbClr val="FF0000"/>
                </a:solidFill>
              </a:rPr>
              <a:t>Proverbios 27.17.</a:t>
            </a:r>
          </a:p>
          <a:p>
            <a:pPr algn="ctr"/>
            <a:r>
              <a:rPr lang="es-CO" sz="3200" i="1" dirty="0"/>
              <a:t>“Hierro con hierro se aguza; Y así el hombre aguza el rostro de su amigo”</a:t>
            </a:r>
            <a:br>
              <a:rPr lang="es-CO" sz="3200" dirty="0">
                <a:solidFill>
                  <a:srgbClr val="FF0000"/>
                </a:solidFill>
              </a:rPr>
            </a:br>
            <a:endParaRPr lang="es-CO" dirty="0">
              <a:solidFill>
                <a:srgbClr val="FF0000"/>
              </a:solidFill>
            </a:endParaRPr>
          </a:p>
        </p:txBody>
      </p:sp>
    </p:spTree>
    <p:extLst>
      <p:ext uri="{BB962C8B-B14F-4D97-AF65-F5344CB8AC3E}">
        <p14:creationId xmlns:p14="http://schemas.microsoft.com/office/powerpoint/2010/main" val="58511199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4">
                                            <p:txEl>
                                              <p:pRg st="0" end="0"/>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4">
                                            <p:txEl>
                                              <p:pRg st="1" end="1"/>
                                            </p:txEl>
                                          </p:spTgt>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4">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332656"/>
            <a:ext cx="8229600" cy="6264696"/>
          </a:xfrm>
        </p:spPr>
        <p:txBody>
          <a:bodyPr>
            <a:normAutofit fontScale="85000" lnSpcReduction="20000"/>
          </a:bodyPr>
          <a:lstStyle/>
          <a:p>
            <a:pPr marL="0" indent="0" algn="ctr">
              <a:buNone/>
            </a:pPr>
            <a:r>
              <a:rPr lang="es-CO" sz="4400" b="1" dirty="0"/>
              <a:t>Dos de acuerdo</a:t>
            </a:r>
            <a:endParaRPr lang="es-CO" dirty="0">
              <a:solidFill>
                <a:srgbClr val="C00000"/>
              </a:solidFill>
            </a:endParaRPr>
          </a:p>
          <a:p>
            <a:pPr marL="0" indent="0" algn="ctr">
              <a:buNone/>
            </a:pPr>
            <a:r>
              <a:rPr lang="es-CO" dirty="0">
                <a:solidFill>
                  <a:srgbClr val="C00000"/>
                </a:solidFill>
              </a:rPr>
              <a:t>Amos 3.3.</a:t>
            </a:r>
          </a:p>
          <a:p>
            <a:pPr marL="0" indent="0" algn="ctr">
              <a:buNone/>
            </a:pPr>
            <a:r>
              <a:rPr lang="es-CO" i="1" dirty="0"/>
              <a:t>“¿Andarán dos juntos, si no estuvieren de acuerdo?”</a:t>
            </a:r>
            <a:br>
              <a:rPr lang="es-CO" dirty="0"/>
            </a:br>
            <a:endParaRPr lang="es-CO" dirty="0"/>
          </a:p>
          <a:p>
            <a:pPr marL="0" indent="0" algn="ctr">
              <a:buNone/>
            </a:pPr>
            <a:r>
              <a:rPr lang="es-CO" sz="4000" b="1" dirty="0"/>
              <a:t>Unidos para un fin común </a:t>
            </a:r>
          </a:p>
          <a:p>
            <a:pPr marL="0" indent="0" algn="ctr">
              <a:buNone/>
            </a:pPr>
            <a:r>
              <a:rPr lang="es-CO" dirty="0">
                <a:solidFill>
                  <a:srgbClr val="C00000"/>
                </a:solidFill>
              </a:rPr>
              <a:t>Lucas 10.1-2.</a:t>
            </a:r>
          </a:p>
          <a:p>
            <a:pPr marL="0" indent="0" algn="ctr">
              <a:buNone/>
            </a:pPr>
            <a:r>
              <a:rPr lang="es-CO" dirty="0">
                <a:solidFill>
                  <a:srgbClr val="C00000"/>
                </a:solidFill>
              </a:rPr>
              <a:t> “</a:t>
            </a:r>
            <a:r>
              <a:rPr lang="es-CO" i="1" dirty="0"/>
              <a:t>Después de estas cosas, designó el Señor también a otros setenta, a quienes envió de dos en dos delante de él a toda ciudad y lugar adonde él había de ir. Y les decía: La mies a la verdad es mucha, mas los obreros pocos; por tanto, rogad al Señor de la mies que envíe obreros a su mies” </a:t>
            </a:r>
          </a:p>
          <a:p>
            <a:pPr marL="0" indent="0" algn="ctr">
              <a:buNone/>
            </a:pPr>
            <a:endParaRPr lang="es-CO" sz="3800" dirty="0"/>
          </a:p>
          <a:p>
            <a:pPr marL="0" indent="0" algn="ctr">
              <a:buNone/>
            </a:pPr>
            <a:r>
              <a:rPr lang="es-CO" sz="3800" dirty="0"/>
              <a:t>Los envió así, hermano con hermano y amigo con amigo.</a:t>
            </a:r>
          </a:p>
        </p:txBody>
      </p:sp>
    </p:spTree>
    <p:extLst>
      <p:ext uri="{BB962C8B-B14F-4D97-AF65-F5344CB8AC3E}">
        <p14:creationId xmlns:p14="http://schemas.microsoft.com/office/powerpoint/2010/main" val="3632005525"/>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nodeType="clickEffect">
                                  <p:stCondLst>
                                    <p:cond delay="0"/>
                                  </p:stCondLst>
                                  <p:childTnLst>
                                    <p:animRot by="21600000">
                                      <p:cBhvr>
                                        <p:cTn id="6" dur="2000" fill="hold"/>
                                        <p:tgtEl>
                                          <p:spTgt spid="3">
                                            <p:txEl>
                                              <p:pRg st="3" end="3"/>
                                            </p:txEl>
                                          </p:spTgt>
                                        </p:tgtEl>
                                        <p:attrNameLst>
                                          <p:attrName>r</p:attrName>
                                        </p:attrNameLst>
                                      </p:cBhvr>
                                    </p:animRot>
                                  </p:childTnLst>
                                </p:cTn>
                              </p:par>
                              <p:par>
                                <p:cTn id="7" presetID="8" presetClass="emph" presetSubtype="0" fill="hold" nodeType="withEffect">
                                  <p:stCondLst>
                                    <p:cond delay="0"/>
                                  </p:stCondLst>
                                  <p:childTnLst>
                                    <p:animRot by="21600000">
                                      <p:cBhvr>
                                        <p:cTn id="8" dur="2000" fill="hold"/>
                                        <p:tgtEl>
                                          <p:spTgt spid="3">
                                            <p:txEl>
                                              <p:pRg st="4" end="4"/>
                                            </p:txEl>
                                          </p:spTgt>
                                        </p:tgtEl>
                                        <p:attrNameLst>
                                          <p:attrName>r</p:attrName>
                                        </p:attrNameLst>
                                      </p:cBhvr>
                                    </p:animRot>
                                  </p:childTnLst>
                                </p:cTn>
                              </p:par>
                              <p:par>
                                <p:cTn id="9" presetID="8" presetClass="emph" presetSubtype="0" fill="hold" nodeType="withEffect">
                                  <p:stCondLst>
                                    <p:cond delay="0"/>
                                  </p:stCondLst>
                                  <p:childTnLst>
                                    <p:animRot by="21600000">
                                      <p:cBhvr>
                                        <p:cTn id="10" dur="2000" fill="hold"/>
                                        <p:tgtEl>
                                          <p:spTgt spid="3">
                                            <p:txEl>
                                              <p:pRg st="5" end="5"/>
                                            </p:txEl>
                                          </p:spTgt>
                                        </p:tgtEl>
                                        <p:attrNameLst>
                                          <p:attrName>r</p:attrName>
                                        </p:attrNameLst>
                                      </p:cBhvr>
                                    </p:animRot>
                                  </p:childTnLst>
                                </p:cTn>
                              </p:par>
                              <p:par>
                                <p:cTn id="11" presetID="8" presetClass="emph" presetSubtype="0" fill="hold" nodeType="withEffect">
                                  <p:stCondLst>
                                    <p:cond delay="0"/>
                                  </p:stCondLst>
                                  <p:childTnLst>
                                    <p:animRot by="21600000">
                                      <p:cBhvr>
                                        <p:cTn id="12" dur="2000" fill="hold"/>
                                        <p:tgtEl>
                                          <p:spTgt spid="3">
                                            <p:txEl>
                                              <p:pRg st="7" end="7"/>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336704"/>
          </a:xfrm>
          <a:effectLst>
            <a:glow rad="228600">
              <a:schemeClr val="accent2">
                <a:satMod val="175000"/>
                <a:alpha val="40000"/>
              </a:schemeClr>
            </a:glow>
          </a:effectLst>
        </p:spPr>
        <p:style>
          <a:lnRef idx="2">
            <a:schemeClr val="accent2"/>
          </a:lnRef>
          <a:fillRef idx="1">
            <a:schemeClr val="lt1"/>
          </a:fillRef>
          <a:effectRef idx="0">
            <a:schemeClr val="accent2"/>
          </a:effectRef>
          <a:fontRef idx="minor">
            <a:schemeClr val="dk1"/>
          </a:fontRef>
        </p:style>
        <p:txBody>
          <a:bodyPr>
            <a:normAutofit fontScale="77500" lnSpcReduction="20000"/>
          </a:bodyPr>
          <a:lstStyle/>
          <a:p>
            <a:pPr marL="0" indent="0" algn="ctr">
              <a:buNone/>
            </a:pPr>
            <a:r>
              <a:rPr lang="es-CO" sz="4600" b="1" dirty="0"/>
              <a:t>El servir a Dios tiene recompensa</a:t>
            </a:r>
            <a:endParaRPr lang="es-CO" b="1" dirty="0"/>
          </a:p>
          <a:p>
            <a:pPr marL="0" indent="0" algn="ctr">
              <a:buNone/>
            </a:pPr>
            <a:r>
              <a:rPr lang="es-CO" sz="4000" b="1" dirty="0"/>
              <a:t>﻿Parábola de los talentos.</a:t>
            </a:r>
          </a:p>
          <a:p>
            <a:pPr marL="0" indent="0" algn="ctr">
              <a:buNone/>
            </a:pPr>
            <a:r>
              <a:rPr lang="es-CO" dirty="0"/>
              <a:t>23﻿</a:t>
            </a:r>
            <a:r>
              <a:rPr lang="es-CO" i="1" dirty="0"/>
              <a:t>Su señor le dijo: Bien, buen siervo y fiel; sobre poco has sido fiel, sobre mucho te pondré; entra en el gozo de tu Señor </a:t>
            </a:r>
          </a:p>
          <a:p>
            <a:pPr marL="0" indent="0" algn="ctr">
              <a:buNone/>
            </a:pPr>
            <a:r>
              <a:rPr lang="es-CO" dirty="0">
                <a:solidFill>
                  <a:srgbClr val="FF0000"/>
                </a:solidFill>
              </a:rPr>
              <a:t>Mateo 25:23.</a:t>
            </a:r>
          </a:p>
          <a:p>
            <a:pPr marL="0" indent="0" algn="ctr">
              <a:buNone/>
            </a:pPr>
            <a:r>
              <a:rPr lang="es-CO" dirty="0"/>
              <a:t> Notemos que el siervo que hizo producir lo que se le había dado fue el que recibió la recompensa de sus señor. </a:t>
            </a:r>
          </a:p>
          <a:p>
            <a:pPr marL="0" indent="0" algn="ctr">
              <a:buNone/>
            </a:pPr>
            <a:r>
              <a:rPr lang="es-CO" dirty="0"/>
              <a:t>Tengamos presente que el que guardo lo que se le había entregado, no recibió nada de su señor.</a:t>
            </a:r>
          </a:p>
          <a:p>
            <a:pPr marL="0" indent="0" algn="ctr">
              <a:buNone/>
            </a:pPr>
            <a:r>
              <a:rPr lang="es-CO" dirty="0"/>
              <a:t>Tengamos presentes que a cada uno de nosotros se nos entregó un don. ¿qué estamos haciendo con el mismo?, lo tenemos escondido debajo de una piedra, bien escondido para cuando se nos venga a pedir cuenta, le podamos entregar el don y ser meros guardas?</a:t>
            </a:r>
          </a:p>
          <a:p>
            <a:pPr marL="0" indent="0" algn="ctr">
              <a:buNone/>
            </a:pPr>
            <a:r>
              <a:rPr lang="es-CO" dirty="0"/>
              <a:t>Vamos a intentar producir lo que se nos ha dado para producir, y tendremos el mismo reconocimiento:</a:t>
            </a:r>
          </a:p>
          <a:p>
            <a:pPr marL="0" indent="0" algn="ctr">
              <a:buNone/>
            </a:pPr>
            <a:r>
              <a:rPr lang="es-CO" dirty="0"/>
              <a:t> “</a:t>
            </a:r>
            <a:r>
              <a:rPr lang="es-CO" sz="3600" b="1" i="1" dirty="0"/>
              <a:t>bien, buen siervo y fiel</a:t>
            </a:r>
            <a:r>
              <a:rPr lang="es-CO" dirty="0"/>
              <a:t>…”</a:t>
            </a:r>
          </a:p>
        </p:txBody>
      </p:sp>
    </p:spTree>
    <p:extLst>
      <p:ext uri="{BB962C8B-B14F-4D97-AF65-F5344CB8AC3E}">
        <p14:creationId xmlns:p14="http://schemas.microsoft.com/office/powerpoint/2010/main" val="1343580139"/>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57200" y="260648"/>
            <a:ext cx="8229600" cy="6408712"/>
          </a:xfrm>
          <a:effectLst>
            <a:glow rad="101600">
              <a:srgbClr val="C00000">
                <a:alpha val="60000"/>
              </a:srgbClr>
            </a:glow>
          </a:effectLst>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sz="4100" b="1" i="1" dirty="0"/>
              <a:t>Conclusión:</a:t>
            </a:r>
          </a:p>
          <a:p>
            <a:pPr marL="0" indent="0" algn="ctr">
              <a:buNone/>
            </a:pPr>
            <a:r>
              <a:rPr lang="es-CO" sz="3600" b="1" dirty="0"/>
              <a:t>Repasemos para poder fijar las enseñanzas de Dios en nuestro corazón.</a:t>
            </a:r>
          </a:p>
          <a:p>
            <a:pPr marL="0" indent="0" algn="ctr">
              <a:buNone/>
            </a:pPr>
            <a:r>
              <a:rPr lang="es-CO" b="1" dirty="0"/>
              <a:t>1). </a:t>
            </a:r>
            <a:r>
              <a:rPr lang="es-CO" dirty="0"/>
              <a:t>El mandamiento más importante es el AMAR A DIOS Y a NUESTRO PRÓJIMO.</a:t>
            </a:r>
          </a:p>
          <a:p>
            <a:pPr marL="0" indent="0">
              <a:buNone/>
            </a:pPr>
            <a:r>
              <a:rPr lang="es-CO" b="1" dirty="0"/>
              <a:t>2). </a:t>
            </a:r>
            <a:r>
              <a:rPr lang="es-CO" dirty="0"/>
              <a:t>Somos un CUERPO, donde cada uno hace su aporte.</a:t>
            </a:r>
          </a:p>
          <a:p>
            <a:pPr marL="0" indent="0">
              <a:buNone/>
            </a:pPr>
            <a:r>
              <a:rPr lang="es-CO" b="1" dirty="0"/>
              <a:t>3). </a:t>
            </a:r>
            <a:r>
              <a:rPr lang="es-CO" dirty="0"/>
              <a:t>Todos tenemos AL MENOS UN DON.</a:t>
            </a:r>
          </a:p>
          <a:p>
            <a:pPr marL="0" indent="0">
              <a:buNone/>
            </a:pPr>
            <a:r>
              <a:rPr lang="es-CO" b="1" dirty="0"/>
              <a:t>4). </a:t>
            </a:r>
            <a:r>
              <a:rPr lang="es-CO" dirty="0"/>
              <a:t>El SERIVIR a Dios implica una actitud DE SIERVO por Amor y con toda humildad.</a:t>
            </a:r>
          </a:p>
          <a:p>
            <a:pPr marL="0" indent="0">
              <a:buNone/>
            </a:pPr>
            <a:r>
              <a:rPr lang="es-CO" b="1" dirty="0"/>
              <a:t>5). </a:t>
            </a:r>
            <a:r>
              <a:rPr lang="es-CO" dirty="0"/>
              <a:t>Dios nos dejo una serie de SERVICIO PARA TODOS, el predicar y discipular.</a:t>
            </a:r>
          </a:p>
          <a:p>
            <a:pPr marL="0" indent="0">
              <a:buNone/>
            </a:pPr>
            <a:r>
              <a:rPr lang="es-CO" b="1" dirty="0"/>
              <a:t>6). </a:t>
            </a:r>
            <a:r>
              <a:rPr lang="es-CO" dirty="0"/>
              <a:t>Un espíritu de estar SIEMPRE DISPUESTO A SERVIR.</a:t>
            </a:r>
          </a:p>
          <a:p>
            <a:pPr marL="0" indent="0">
              <a:buNone/>
            </a:pPr>
            <a:r>
              <a:rPr lang="es-CO" b="1" dirty="0"/>
              <a:t>7). </a:t>
            </a:r>
            <a:r>
              <a:rPr lang="es-CO" dirty="0"/>
              <a:t>Debemos evitar las EXCUSAS cuando DIOS NOS LLAMA</a:t>
            </a:r>
          </a:p>
          <a:p>
            <a:pPr marL="0" indent="0">
              <a:buNone/>
            </a:pPr>
            <a:r>
              <a:rPr lang="es-CO" b="1" dirty="0"/>
              <a:t>8). </a:t>
            </a:r>
            <a:r>
              <a:rPr lang="es-CO" dirty="0"/>
              <a:t>Ser un LIDER ES SER UN SERVIDOR</a:t>
            </a:r>
          </a:p>
          <a:p>
            <a:pPr marL="0" indent="0">
              <a:buNone/>
            </a:pPr>
            <a:r>
              <a:rPr lang="es-CO" b="1" dirty="0"/>
              <a:t>9). </a:t>
            </a:r>
            <a:r>
              <a:rPr lang="es-CO" dirty="0"/>
              <a:t>Servir a DIOS TIENE RECOMPENSA</a:t>
            </a:r>
          </a:p>
        </p:txBody>
      </p:sp>
    </p:spTree>
    <p:extLst>
      <p:ext uri="{BB962C8B-B14F-4D97-AF65-F5344CB8AC3E}">
        <p14:creationId xmlns:p14="http://schemas.microsoft.com/office/powerpoint/2010/main" val="13985291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style>
          <a:lnRef idx="2">
            <a:schemeClr val="accent2"/>
          </a:lnRef>
          <a:fillRef idx="1">
            <a:schemeClr val="lt1"/>
          </a:fillRef>
          <a:effectRef idx="0">
            <a:schemeClr val="accent2"/>
          </a:effectRef>
          <a:fontRef idx="minor">
            <a:schemeClr val="dk1"/>
          </a:fontRef>
        </p:style>
        <p:txBody>
          <a:bodyPr>
            <a:noAutofit/>
          </a:bodyPr>
          <a:lstStyle/>
          <a:p>
            <a:r>
              <a:rPr lang="es-CO" sz="3600" b="1" dirty="0"/>
              <a:t>El plan de Dios para sus hijos es que permanezcan unidos con Dios y el prójimo</a:t>
            </a:r>
          </a:p>
        </p:txBody>
      </p:sp>
      <p:sp>
        <p:nvSpPr>
          <p:cNvPr id="3" name="Marcador de contenido 2"/>
          <p:cNvSpPr>
            <a:spLocks noGrp="1"/>
          </p:cNvSpPr>
          <p:nvPr>
            <p:ph idx="1"/>
          </p:nvPr>
        </p:nvSpPr>
        <p:spPr>
          <a:xfrm>
            <a:off x="457200" y="5013176"/>
            <a:ext cx="8229600" cy="1584176"/>
          </a:xfrm>
        </p:spPr>
        <p:style>
          <a:lnRef idx="2">
            <a:schemeClr val="accent2"/>
          </a:lnRef>
          <a:fillRef idx="1">
            <a:schemeClr val="lt1"/>
          </a:fillRef>
          <a:effectRef idx="0">
            <a:schemeClr val="accent2"/>
          </a:effectRef>
          <a:fontRef idx="minor">
            <a:schemeClr val="dk1"/>
          </a:fontRef>
        </p:style>
        <p:txBody>
          <a:bodyPr>
            <a:normAutofit fontScale="85000" lnSpcReduction="20000"/>
          </a:bodyPr>
          <a:lstStyle/>
          <a:p>
            <a:pPr marL="0" indent="0" algn="ctr">
              <a:buNone/>
            </a:pPr>
            <a:r>
              <a:rPr lang="es-CO" b="1" dirty="0"/>
              <a:t>Más el plan de Satanás es separarnos de Dios y de nuestro prójimo. Ver Gen 3:12. </a:t>
            </a:r>
          </a:p>
          <a:p>
            <a:pPr marL="0" indent="0" algn="ctr">
              <a:buNone/>
            </a:pPr>
            <a:r>
              <a:rPr lang="es-CO" b="1" dirty="0"/>
              <a:t>¿Cual plan prefieres? </a:t>
            </a:r>
          </a:p>
          <a:p>
            <a:pPr marL="0" indent="0" algn="ctr">
              <a:buNone/>
            </a:pPr>
            <a:r>
              <a:rPr lang="es-CO" b="1" dirty="0"/>
              <a:t>Decídete, y practica el plan de Dios.</a:t>
            </a:r>
          </a:p>
        </p:txBody>
      </p:sp>
      <p:pic>
        <p:nvPicPr>
          <p:cNvPr id="4" name="Imagen 3"/>
          <p:cNvPicPr>
            <a:picLocks noChangeAspect="1"/>
          </p:cNvPicPr>
          <p:nvPr/>
        </p:nvPicPr>
        <p:blipFill>
          <a:blip r:embed="rId2"/>
          <a:stretch>
            <a:fillRect/>
          </a:stretch>
        </p:blipFill>
        <p:spPr>
          <a:xfrm>
            <a:off x="755576" y="1902721"/>
            <a:ext cx="3456384" cy="2617323"/>
          </a:xfrm>
          <a:prstGeom prst="rect">
            <a:avLst/>
          </a:prstGeom>
        </p:spPr>
      </p:pic>
      <p:pic>
        <p:nvPicPr>
          <p:cNvPr id="5" name="Imagen 4"/>
          <p:cNvPicPr>
            <a:picLocks noChangeAspect="1"/>
          </p:cNvPicPr>
          <p:nvPr/>
        </p:nvPicPr>
        <p:blipFill>
          <a:blip r:embed="rId3"/>
          <a:stretch>
            <a:fillRect/>
          </a:stretch>
        </p:blipFill>
        <p:spPr>
          <a:xfrm>
            <a:off x="4932040" y="1902720"/>
            <a:ext cx="3598421" cy="2617323"/>
          </a:xfrm>
          <a:prstGeom prst="rect">
            <a:avLst/>
          </a:prstGeom>
        </p:spPr>
      </p:pic>
    </p:spTree>
    <p:extLst>
      <p:ext uri="{BB962C8B-B14F-4D97-AF65-F5344CB8AC3E}">
        <p14:creationId xmlns:p14="http://schemas.microsoft.com/office/powerpoint/2010/main" val="1287622024"/>
      </p:ext>
    </p:extLst>
  </p:cSld>
  <p:clrMapOvr>
    <a:masterClrMapping/>
  </p:clrMapOvr>
  <mc:AlternateContent xmlns:mc="http://schemas.openxmlformats.org/markup-compatibility/2006">
    <mc:Choice xmlns:p14="http://schemas.microsoft.com/office/powerpoint/2010/main" Requires="p14">
      <p:transition spd="slow" p14:dur="1250">
        <p14:switch dir="r"/>
      </p:transition>
    </mc:Choice>
    <mc:Fallback>
      <p:transition spd="slow">
        <p:fade/>
      </p:transition>
    </mc:Fallback>
  </mc:AlternateContent>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573</TotalTime>
  <Words>2339</Words>
  <Application>Microsoft Office PowerPoint</Application>
  <PresentationFormat>Presentación en pantalla (4:3)</PresentationFormat>
  <Paragraphs>199</Paragraphs>
  <Slides>36</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36</vt:i4>
      </vt:variant>
    </vt:vector>
  </HeadingPairs>
  <TitlesOfParts>
    <vt:vector size="40" baseType="lpstr">
      <vt:lpstr>Arial</vt:lpstr>
      <vt:lpstr>Bodoni MT Black</vt:lpstr>
      <vt:lpstr>Calibri</vt:lpstr>
      <vt:lpstr>Tema de Office</vt:lpstr>
      <vt:lpstr>UNIDOS PARA SERVIR</vt:lpstr>
      <vt:lpstr>El Servicio que Dios espera del cristiano</vt:lpstr>
      <vt:lpstr>UNIDOS PARA SERVIR</vt:lpstr>
      <vt:lpstr>Primera tabla de la Ley, Amor a Dios. </vt:lpstr>
      <vt:lpstr>Presentación de PowerPoint</vt:lpstr>
      <vt:lpstr>Presentación de PowerPoint</vt:lpstr>
      <vt:lpstr>Presentación de PowerPoint</vt:lpstr>
      <vt:lpstr>Ninguno de los miembros del cuerpo, está separado del resto del cuerpo</vt:lpstr>
      <vt:lpstr>Presentación de PowerPoint</vt:lpstr>
      <vt:lpstr>Presentación de PowerPoint</vt:lpstr>
      <vt:lpstr>Algunas premisas a tener en cuenta en el Servicio.</vt:lpstr>
      <vt:lpstr>JESÚS, EL MODELO PERFECTO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Gedeón tenía una actitud negativa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El plan de Dios para sus hijos es que permanezcan unidos con Dios y el prójimo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UNIDOS PARA SERVIR</dc:title>
  <dc:creator>FAMILIA FIERRO CH</dc:creator>
  <cp:lastModifiedBy>Usuario</cp:lastModifiedBy>
  <cp:revision>96</cp:revision>
  <dcterms:created xsi:type="dcterms:W3CDTF">2014-02-08T07:53:48Z</dcterms:created>
  <dcterms:modified xsi:type="dcterms:W3CDTF">2017-05-21T23:21:04Z</dcterms:modified>
</cp:coreProperties>
</file>